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Nunito"/>
      <p:regular r:id="rId19"/>
      <p:bold r:id="rId20"/>
      <p:italic r:id="rId21"/>
      <p:boldItalic r:id="rId22"/>
    </p:embeddedFont>
    <p:embeddedFont>
      <p:font typeface="Maven Pro"/>
      <p:regular r:id="rId23"/>
      <p:bold r:id="rId24"/>
    </p:embeddedFont>
    <p:embeddedFont>
      <p:font typeface="Helvetica Neue"/>
      <p:regular r:id="rId25"/>
      <p:bold r:id="rId26"/>
      <p:italic r:id="rId27"/>
      <p:boldItalic r:id="rId28"/>
    </p:embeddedFont>
    <p:embeddedFont>
      <p:font typeface="Lexen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6FBDBA-5A83-474B-9BF6-E84E5EEC9763}">
  <a:tblStyle styleId="{516FBDBA-5A83-474B-9BF6-E84E5EEC97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22" Type="http://schemas.openxmlformats.org/officeDocument/2006/relationships/font" Target="fonts/Nunito-boldItalic.fntdata"/><Relationship Id="rId21" Type="http://schemas.openxmlformats.org/officeDocument/2006/relationships/font" Target="fonts/Nunito-italic.fntdata"/><Relationship Id="rId24" Type="http://schemas.openxmlformats.org/officeDocument/2006/relationships/font" Target="fonts/MavenPro-bold.fntdata"/><Relationship Id="rId23"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exend-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exen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Nunito-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72ebcdbcdf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72ebcdbcdf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Olivia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3149a5997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3149a5997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Oliver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73149a5997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73149a5997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Oliver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73149a5997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73149a5997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2ebcdbcdf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2ebcdbcdf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Olivia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3149a599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73149a599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Olivia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3149a5997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3149a5997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Olivia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73149a5997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73149a5997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LiWei</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While the model returned a high accuracy result, it is important to note that class 0 has more instances/data points which helped improve the rating. It is important to note that class 1 had 0 recall which means the model was not able to correctly identify instances for class 1.</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Total of 53 features, 20 were chosen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73149a5997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73149a5997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LiWei</a:t>
            </a:r>
            <a:endParaRPr/>
          </a:p>
          <a:p>
            <a:pPr indent="0" lvl="0" marL="0" rtl="0" algn="l">
              <a:spcBef>
                <a:spcPts val="0"/>
              </a:spcBef>
              <a:spcAft>
                <a:spcPts val="0"/>
              </a:spcAft>
              <a:buNone/>
            </a:pPr>
            <a:r>
              <a:rPr lang="en-GB"/>
              <a:t>Confusion matrix for neural network yielded the same results as the random forest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90% Winsorization, the bottom 5% of the values are set equal to the value corresponding to the 5th percentile while the upper 5% of the values are set equal to the value corresponding to the 95th percentile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3149a599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73149a599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Oliver</a:t>
            </a:r>
            <a:endParaRPr sz="1200">
              <a:solidFill>
                <a:schemeClr val="dk1"/>
              </a:solidFill>
              <a:latin typeface="Helvetica Neue"/>
              <a:ea typeface="Helvetica Neue"/>
              <a:cs typeface="Helvetica Neue"/>
              <a:sym typeface="Helvetica Neue"/>
            </a:endParaRPr>
          </a:p>
          <a:p>
            <a:pPr indent="-304800" lvl="0" marL="457200" rtl="0" algn="l">
              <a:lnSpc>
                <a:spcPct val="90000"/>
              </a:lnSpc>
              <a:spcBef>
                <a:spcPts val="6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Plotting the Data: This code plots the top 5 features identified and pairs them together. This visualization helps in checking which pairs have clusters that are perfectly separable. This helps identify relationships and patterns in the data.</a:t>
            </a:r>
            <a:endParaRPr sz="1200">
              <a:solidFill>
                <a:schemeClr val="dk1"/>
              </a:solidFill>
              <a:latin typeface="Helvetica Neue"/>
              <a:ea typeface="Helvetica Neue"/>
              <a:cs typeface="Helvetica Neue"/>
              <a:sym typeface="Helvetica Neue"/>
            </a:endParaRPr>
          </a:p>
          <a:p>
            <a:pPr indent="-304800" lvl="0" marL="457200" rtl="0" algn="l">
              <a:lnSpc>
                <a:spcPct val="9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Key Pairs: Total Income stands out as particularly informative when paired with other features, displaying a clear and noticeable relationship. This validates what is in the actual world where income is a key component of Credit Worthiness.</a:t>
            </a:r>
            <a:endParaRPr sz="1200">
              <a:solidFill>
                <a:schemeClr val="dk1"/>
              </a:solidFill>
              <a:latin typeface="Helvetica Neue"/>
              <a:ea typeface="Helvetica Neue"/>
              <a:cs typeface="Helvetica Neue"/>
              <a:sym typeface="Helvetica Neue"/>
            </a:endParaRPr>
          </a:p>
          <a:p>
            <a:pPr indent="-304800" lvl="0" marL="457200" rtl="0" algn="l">
              <a:lnSpc>
                <a:spcPct val="9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Analysis: Total Income seems to be the driver in prediction.</a:t>
            </a:r>
            <a:endParaRPr sz="1200">
              <a:solidFill>
                <a:schemeClr val="dk1"/>
              </a:solidFill>
              <a:latin typeface="Helvetica Neue"/>
              <a:ea typeface="Helvetica Neue"/>
              <a:cs typeface="Helvetica Neue"/>
              <a:sym typeface="Helvetica Neue"/>
            </a:endParaRPr>
          </a:p>
          <a:p>
            <a:pPr indent="-304800" lvl="0" marL="457200" rtl="0" algn="l">
              <a:lnSpc>
                <a:spcPct val="9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Accuracy: The unusually high accuracy score of 1 obtained by the KNN model can be attributed to the cleaned &amp; pre-processed nature of the data. Synthetic data is often clean and properly categorized, making it easier for the model to predict outcomes accurately. While this high accuracy is encouraging, it's important to acknowledge that real-world data may present greater challenges and variability.</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733ef3154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733ef3154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Oliver</a:t>
            </a:r>
            <a:endParaRPr>
              <a:solidFill>
                <a:schemeClr val="dk1"/>
              </a:solidFill>
            </a:endParaRPr>
          </a:p>
          <a:p>
            <a:pPr indent="0" lvl="0" marL="0" rtl="0" algn="l">
              <a:spcBef>
                <a:spcPts val="0"/>
              </a:spcBef>
              <a:spcAft>
                <a:spcPts val="0"/>
              </a:spcAft>
              <a:buNone/>
            </a:pPr>
            <a:r>
              <a:rPr lang="en-GB">
                <a:solidFill>
                  <a:schemeClr val="dk1"/>
                </a:solidFill>
              </a:rPr>
              <a:t>Results represent that as the number of data points increase, the accuracy of prediction for “credit targets” increases. This reached a peak at 6 neighbors.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3149a5997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73149a5997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Oliver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456103"/>
            <a:ext cx="4255500" cy="2338500"/>
          </a:xfrm>
          <a:prstGeom prst="rect">
            <a:avLst/>
          </a:prstGeom>
        </p:spPr>
        <p:txBody>
          <a:bodyPr anchorCtr="0" anchor="ctr" bIns="91425" lIns="91425" spcFirstLastPara="1" rIns="91425" wrap="square" tIns="91425">
            <a:normAutofit/>
          </a:bodyPr>
          <a:lstStyle/>
          <a:p>
            <a:pPr indent="0" lvl="0" marL="0" rtl="0" algn="ctr">
              <a:lnSpc>
                <a:spcPct val="190000"/>
              </a:lnSpc>
              <a:spcBef>
                <a:spcPts val="0"/>
              </a:spcBef>
              <a:spcAft>
                <a:spcPts val="0"/>
              </a:spcAft>
              <a:buNone/>
            </a:pPr>
            <a:r>
              <a:rPr lang="en-GB" sz="3500">
                <a:latin typeface="Lexend"/>
                <a:ea typeface="Lexend"/>
                <a:cs typeface="Lexend"/>
                <a:sym typeface="Lexend"/>
              </a:rPr>
              <a:t>Are You Suitable For Credit?</a:t>
            </a:r>
            <a:endParaRPr>
              <a:latin typeface="Lexend"/>
              <a:ea typeface="Lexend"/>
              <a:cs typeface="Lexend"/>
              <a:sym typeface="Lexend"/>
            </a:endParaRPr>
          </a:p>
        </p:txBody>
      </p:sp>
      <p:sp>
        <p:nvSpPr>
          <p:cNvPr id="278" name="Google Shape;278;p13"/>
          <p:cNvSpPr txBox="1"/>
          <p:nvPr>
            <p:ph idx="1" type="subTitle"/>
          </p:nvPr>
        </p:nvSpPr>
        <p:spPr>
          <a:xfrm>
            <a:off x="824000" y="3596300"/>
            <a:ext cx="4255500" cy="147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500" u="sng">
                <a:latin typeface="Lexend"/>
                <a:ea typeface="Lexend"/>
                <a:cs typeface="Lexend"/>
                <a:sym typeface="Lexend"/>
              </a:rPr>
              <a:t>Group 4</a:t>
            </a:r>
            <a:endParaRPr b="1" sz="1500">
              <a:latin typeface="Lexend"/>
              <a:ea typeface="Lexend"/>
              <a:cs typeface="Lexend"/>
              <a:sym typeface="Lexend"/>
            </a:endParaRPr>
          </a:p>
          <a:p>
            <a:pPr indent="0" lvl="0" marL="0" rtl="0" algn="ctr">
              <a:spcBef>
                <a:spcPts val="900"/>
              </a:spcBef>
              <a:spcAft>
                <a:spcPts val="0"/>
              </a:spcAft>
              <a:buClr>
                <a:schemeClr val="dk1"/>
              </a:buClr>
              <a:buSzPts val="800"/>
              <a:buFont typeface="Arial"/>
              <a:buNone/>
            </a:pPr>
            <a:r>
              <a:rPr b="1" lang="en-GB" sz="1500">
                <a:latin typeface="Lexend"/>
                <a:ea typeface="Lexend"/>
                <a:cs typeface="Lexend"/>
                <a:sym typeface="Lexend"/>
              </a:rPr>
              <a:t>Olivia Yu</a:t>
            </a:r>
            <a:endParaRPr b="1" sz="1500">
              <a:latin typeface="Lexend"/>
              <a:ea typeface="Lexend"/>
              <a:cs typeface="Lexend"/>
              <a:sym typeface="Lexend"/>
            </a:endParaRPr>
          </a:p>
          <a:p>
            <a:pPr indent="0" lvl="0" marL="0" rtl="0" algn="ctr">
              <a:spcBef>
                <a:spcPts val="900"/>
              </a:spcBef>
              <a:spcAft>
                <a:spcPts val="0"/>
              </a:spcAft>
              <a:buClr>
                <a:schemeClr val="dk1"/>
              </a:buClr>
              <a:buSzPts val="800"/>
              <a:buFont typeface="Arial"/>
              <a:buNone/>
            </a:pPr>
            <a:r>
              <a:rPr b="1" lang="en-GB" sz="1500">
                <a:latin typeface="Lexend"/>
                <a:ea typeface="Lexend"/>
                <a:cs typeface="Lexend"/>
                <a:sym typeface="Lexend"/>
              </a:rPr>
              <a:t>Oliver James Uy</a:t>
            </a:r>
            <a:endParaRPr b="1" sz="1500">
              <a:latin typeface="Lexend"/>
              <a:ea typeface="Lexend"/>
              <a:cs typeface="Lexend"/>
              <a:sym typeface="Lexend"/>
            </a:endParaRPr>
          </a:p>
          <a:p>
            <a:pPr indent="0" lvl="0" marL="0" rtl="0" algn="ctr">
              <a:spcBef>
                <a:spcPts val="900"/>
              </a:spcBef>
              <a:spcAft>
                <a:spcPts val="0"/>
              </a:spcAft>
              <a:buNone/>
            </a:pPr>
            <a:r>
              <a:rPr b="1" lang="en-GB" sz="1500">
                <a:latin typeface="Lexend"/>
                <a:ea typeface="Lexend"/>
                <a:cs typeface="Lexend"/>
                <a:sym typeface="Lexend"/>
              </a:rPr>
              <a:t>Liwei Jiang</a:t>
            </a:r>
            <a:endParaRPr sz="1500">
              <a:latin typeface="Lexend"/>
              <a:ea typeface="Lexend"/>
              <a:cs typeface="Lexend"/>
              <a:sym typeface="Lexend"/>
            </a:endParaRPr>
          </a:p>
        </p:txBody>
      </p:sp>
      <p:sp>
        <p:nvSpPr>
          <p:cNvPr id="279" name="Google Shape;279;p13"/>
          <p:cNvSpPr txBox="1"/>
          <p:nvPr/>
        </p:nvSpPr>
        <p:spPr>
          <a:xfrm>
            <a:off x="6144000" y="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1200"/>
              </a:spcBef>
              <a:spcAft>
                <a:spcPts val="0"/>
              </a:spcAft>
              <a:buNone/>
            </a:pPr>
            <a:r>
              <a:rPr b="1" lang="en-GB" sz="1000">
                <a:solidFill>
                  <a:schemeClr val="lt1"/>
                </a:solidFill>
                <a:latin typeface="Verdana"/>
                <a:ea typeface="Verdana"/>
                <a:cs typeface="Verdana"/>
                <a:sym typeface="Verdana"/>
              </a:rPr>
              <a:t>11 June 2024</a:t>
            </a:r>
            <a:endParaRPr/>
          </a:p>
        </p:txBody>
      </p:sp>
      <p:pic>
        <p:nvPicPr>
          <p:cNvPr id="280" name="Google Shape;280;p13"/>
          <p:cNvPicPr preferRelativeResize="0"/>
          <p:nvPr/>
        </p:nvPicPr>
        <p:blipFill>
          <a:blip r:embed="rId3">
            <a:alphaModFix/>
          </a:blip>
          <a:stretch>
            <a:fillRect/>
          </a:stretch>
        </p:blipFill>
        <p:spPr>
          <a:xfrm>
            <a:off x="5276300" y="678938"/>
            <a:ext cx="2843775" cy="18928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2"/>
          <p:cNvSpPr txBox="1"/>
          <p:nvPr>
            <p:ph type="title"/>
          </p:nvPr>
        </p:nvSpPr>
        <p:spPr>
          <a:xfrm>
            <a:off x="0" y="0"/>
            <a:ext cx="91440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2400"/>
              <a:t>LIMITATIONS</a:t>
            </a:r>
            <a:endParaRPr sz="2400"/>
          </a:p>
        </p:txBody>
      </p:sp>
      <p:sp>
        <p:nvSpPr>
          <p:cNvPr id="352" name="Google Shape;352;p22"/>
          <p:cNvSpPr txBox="1"/>
          <p:nvPr>
            <p:ph idx="1" type="body"/>
          </p:nvPr>
        </p:nvSpPr>
        <p:spPr>
          <a:xfrm>
            <a:off x="2085875" y="643550"/>
            <a:ext cx="6681600" cy="3884400"/>
          </a:xfrm>
          <a:prstGeom prst="rect">
            <a:avLst/>
          </a:prstGeom>
        </p:spPr>
        <p:txBody>
          <a:bodyPr anchorCtr="0" anchor="t" bIns="91425" lIns="91425" spcFirstLastPara="1" rIns="91425" wrap="square" tIns="91425">
            <a:normAutofit fontScale="92500"/>
          </a:bodyPr>
          <a:lstStyle/>
          <a:p>
            <a:pPr indent="-322580" lvl="0" marL="457200" rtl="0" algn="l">
              <a:lnSpc>
                <a:spcPct val="150000"/>
              </a:lnSpc>
              <a:spcBef>
                <a:spcPts val="600"/>
              </a:spcBef>
              <a:spcAft>
                <a:spcPts val="0"/>
              </a:spcAft>
              <a:buSzPct val="100000"/>
              <a:buFont typeface="Arial"/>
              <a:buChar char="●"/>
            </a:pPr>
            <a:r>
              <a:rPr lang="en-GB" sz="1600">
                <a:latin typeface="Arial"/>
                <a:ea typeface="Arial"/>
                <a:cs typeface="Arial"/>
                <a:sym typeface="Arial"/>
              </a:rPr>
              <a:t>Small dataset</a:t>
            </a:r>
            <a:endParaRPr sz="1600">
              <a:latin typeface="Arial"/>
              <a:ea typeface="Arial"/>
              <a:cs typeface="Arial"/>
              <a:sym typeface="Arial"/>
            </a:endParaRPr>
          </a:p>
          <a:p>
            <a:pPr indent="-322580" lvl="1" marL="914400" rtl="0" algn="l">
              <a:lnSpc>
                <a:spcPct val="150000"/>
              </a:lnSpc>
              <a:spcBef>
                <a:spcPts val="0"/>
              </a:spcBef>
              <a:spcAft>
                <a:spcPts val="0"/>
              </a:spcAft>
              <a:buSzPct val="100000"/>
              <a:buFont typeface="Arial"/>
              <a:buChar char="○"/>
            </a:pPr>
            <a:r>
              <a:rPr lang="en-GB" sz="1600">
                <a:latin typeface="Arial"/>
                <a:ea typeface="Arial"/>
                <a:cs typeface="Arial"/>
                <a:sym typeface="Arial"/>
              </a:rPr>
              <a:t>Lack of representativeness of larger population</a:t>
            </a:r>
            <a:endParaRPr sz="1600">
              <a:latin typeface="Arial"/>
              <a:ea typeface="Arial"/>
              <a:cs typeface="Arial"/>
              <a:sym typeface="Arial"/>
            </a:endParaRPr>
          </a:p>
          <a:p>
            <a:pPr indent="-322580" lvl="1" marL="914400" rtl="0" algn="l">
              <a:lnSpc>
                <a:spcPct val="150000"/>
              </a:lnSpc>
              <a:spcBef>
                <a:spcPts val="0"/>
              </a:spcBef>
              <a:spcAft>
                <a:spcPts val="0"/>
              </a:spcAft>
              <a:buSzPct val="100000"/>
              <a:buFont typeface="Arial"/>
              <a:buChar char="○"/>
            </a:pPr>
            <a:r>
              <a:rPr lang="en-GB" sz="1600">
                <a:latin typeface="Arial"/>
                <a:ea typeface="Arial"/>
                <a:cs typeface="Arial"/>
                <a:sym typeface="Arial"/>
              </a:rPr>
              <a:t>Limited scope and insights derived</a:t>
            </a:r>
            <a:endParaRPr sz="1600">
              <a:latin typeface="Arial"/>
              <a:ea typeface="Arial"/>
              <a:cs typeface="Arial"/>
              <a:sym typeface="Arial"/>
            </a:endParaRPr>
          </a:p>
          <a:p>
            <a:pPr indent="-322580" lvl="1" marL="914400" rtl="0" algn="l">
              <a:lnSpc>
                <a:spcPct val="150000"/>
              </a:lnSpc>
              <a:spcBef>
                <a:spcPts val="0"/>
              </a:spcBef>
              <a:spcAft>
                <a:spcPts val="0"/>
              </a:spcAft>
              <a:buSzPct val="100000"/>
              <a:buFont typeface="Arial"/>
              <a:buChar char="○"/>
            </a:pPr>
            <a:r>
              <a:rPr lang="en-GB" sz="1600">
                <a:latin typeface="Arial"/>
                <a:ea typeface="Arial"/>
                <a:cs typeface="Arial"/>
                <a:sym typeface="Arial"/>
              </a:rPr>
              <a:t>Poorer generalisability &amp; transferability</a:t>
            </a:r>
            <a:endParaRPr sz="1600">
              <a:latin typeface="Arial"/>
              <a:ea typeface="Arial"/>
              <a:cs typeface="Arial"/>
              <a:sym typeface="Arial"/>
            </a:endParaRPr>
          </a:p>
          <a:p>
            <a:pPr indent="0" lvl="0" marL="0" rtl="0" algn="l">
              <a:lnSpc>
                <a:spcPct val="150000"/>
              </a:lnSpc>
              <a:spcBef>
                <a:spcPts val="600"/>
              </a:spcBef>
              <a:spcAft>
                <a:spcPts val="0"/>
              </a:spcAft>
              <a:buNone/>
            </a:pPr>
            <a:r>
              <a:t/>
            </a:r>
            <a:endParaRPr sz="800">
              <a:latin typeface="Arial"/>
              <a:ea typeface="Arial"/>
              <a:cs typeface="Arial"/>
              <a:sym typeface="Arial"/>
            </a:endParaRPr>
          </a:p>
          <a:p>
            <a:pPr indent="-322580" lvl="0" marL="457200" rtl="0" algn="l">
              <a:lnSpc>
                <a:spcPct val="150000"/>
              </a:lnSpc>
              <a:spcBef>
                <a:spcPts val="600"/>
              </a:spcBef>
              <a:spcAft>
                <a:spcPts val="0"/>
              </a:spcAft>
              <a:buSzPct val="100000"/>
              <a:buFont typeface="Arial"/>
              <a:buChar char="●"/>
            </a:pPr>
            <a:r>
              <a:rPr lang="en-GB" sz="1600">
                <a:latin typeface="Arial"/>
                <a:ea typeface="Arial"/>
                <a:cs typeface="Arial"/>
                <a:sym typeface="Arial"/>
              </a:rPr>
              <a:t>Data source context not stated</a:t>
            </a:r>
            <a:endParaRPr sz="1600">
              <a:latin typeface="Arial"/>
              <a:ea typeface="Arial"/>
              <a:cs typeface="Arial"/>
              <a:sym typeface="Arial"/>
            </a:endParaRPr>
          </a:p>
          <a:p>
            <a:pPr indent="-322580" lvl="1" marL="914400" rtl="0" algn="l">
              <a:lnSpc>
                <a:spcPct val="150000"/>
              </a:lnSpc>
              <a:spcBef>
                <a:spcPts val="0"/>
              </a:spcBef>
              <a:spcAft>
                <a:spcPts val="0"/>
              </a:spcAft>
              <a:buSzPct val="100000"/>
              <a:buChar char="○"/>
            </a:pPr>
            <a:r>
              <a:rPr lang="en-GB" sz="1600">
                <a:latin typeface="Arial"/>
                <a:ea typeface="Arial"/>
                <a:cs typeface="Arial"/>
                <a:sym typeface="Arial"/>
              </a:rPr>
              <a:t>May not be generalised to your own use case</a:t>
            </a:r>
            <a:endParaRPr sz="1600">
              <a:latin typeface="Arial"/>
              <a:ea typeface="Arial"/>
              <a:cs typeface="Arial"/>
              <a:sym typeface="Arial"/>
            </a:endParaRPr>
          </a:p>
          <a:p>
            <a:pPr indent="-322580" lvl="1" marL="914400" rtl="0" algn="l">
              <a:lnSpc>
                <a:spcPct val="150000"/>
              </a:lnSpc>
              <a:spcBef>
                <a:spcPts val="0"/>
              </a:spcBef>
              <a:spcAft>
                <a:spcPts val="0"/>
              </a:spcAft>
              <a:buSzPct val="100000"/>
              <a:buChar char="○"/>
            </a:pPr>
            <a:r>
              <a:rPr lang="en-GB" sz="1600">
                <a:latin typeface="Arial"/>
                <a:ea typeface="Arial"/>
                <a:cs typeface="Arial"/>
                <a:sym typeface="Arial"/>
              </a:rPr>
              <a:t>May miss subtle nuances or potential anomalies in own specific context</a:t>
            </a:r>
            <a:endParaRPr sz="1600">
              <a:latin typeface="Arial"/>
              <a:ea typeface="Arial"/>
              <a:cs typeface="Arial"/>
              <a:sym typeface="Arial"/>
            </a:endParaRPr>
          </a:p>
          <a:p>
            <a:pPr indent="-322580" lvl="1" marL="914400" rtl="0" algn="l">
              <a:lnSpc>
                <a:spcPct val="150000"/>
              </a:lnSpc>
              <a:spcBef>
                <a:spcPts val="0"/>
              </a:spcBef>
              <a:spcAft>
                <a:spcPts val="0"/>
              </a:spcAft>
              <a:buSzPct val="100000"/>
              <a:buFont typeface="Arial"/>
              <a:buChar char="○"/>
            </a:pPr>
            <a:r>
              <a:rPr lang="en-GB" sz="1600">
                <a:latin typeface="Arial"/>
                <a:ea typeface="Arial"/>
                <a:cs typeface="Arial"/>
                <a:sym typeface="Arial"/>
              </a:rPr>
              <a:t>Therefore, may not be completely accurate or reliable for own use case, however, modelling and optimisation steps still applicable</a:t>
            </a:r>
            <a:endParaRPr sz="1600">
              <a:latin typeface="Arial"/>
              <a:ea typeface="Arial"/>
              <a:cs typeface="Arial"/>
              <a:sym typeface="Arial"/>
            </a:endParaRPr>
          </a:p>
        </p:txBody>
      </p:sp>
      <p:pic>
        <p:nvPicPr>
          <p:cNvPr id="353" name="Google Shape;353;p22"/>
          <p:cNvPicPr preferRelativeResize="0"/>
          <p:nvPr/>
        </p:nvPicPr>
        <p:blipFill>
          <a:blip r:embed="rId3">
            <a:alphaModFix/>
          </a:blip>
          <a:stretch>
            <a:fillRect/>
          </a:stretch>
        </p:blipFill>
        <p:spPr>
          <a:xfrm>
            <a:off x="576125" y="883825"/>
            <a:ext cx="1302000" cy="1302000"/>
          </a:xfrm>
          <a:prstGeom prst="ellipse">
            <a:avLst/>
          </a:prstGeom>
          <a:noFill/>
          <a:ln>
            <a:noFill/>
          </a:ln>
        </p:spPr>
      </p:pic>
      <p:pic>
        <p:nvPicPr>
          <p:cNvPr id="354" name="Google Shape;354;p22"/>
          <p:cNvPicPr preferRelativeResize="0"/>
          <p:nvPr/>
        </p:nvPicPr>
        <p:blipFill>
          <a:blip r:embed="rId4">
            <a:alphaModFix/>
          </a:blip>
          <a:stretch>
            <a:fillRect/>
          </a:stretch>
        </p:blipFill>
        <p:spPr>
          <a:xfrm>
            <a:off x="368375" y="3038750"/>
            <a:ext cx="1717500" cy="9663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3"/>
          <p:cNvSpPr txBox="1"/>
          <p:nvPr>
            <p:ph type="title"/>
          </p:nvPr>
        </p:nvSpPr>
        <p:spPr>
          <a:xfrm>
            <a:off x="0" y="0"/>
            <a:ext cx="91440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2400"/>
              <a:t>FUTURE ENHANCEMENTS</a:t>
            </a:r>
            <a:endParaRPr sz="2400"/>
          </a:p>
        </p:txBody>
      </p:sp>
      <p:sp>
        <p:nvSpPr>
          <p:cNvPr id="360" name="Google Shape;360;p23"/>
          <p:cNvSpPr txBox="1"/>
          <p:nvPr>
            <p:ph idx="1" type="body"/>
          </p:nvPr>
        </p:nvSpPr>
        <p:spPr>
          <a:xfrm>
            <a:off x="131325" y="777775"/>
            <a:ext cx="8636400" cy="35883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600"/>
              </a:spcBef>
              <a:spcAft>
                <a:spcPts val="0"/>
              </a:spcAft>
              <a:buSzPts val="1600"/>
              <a:buFont typeface="Arial"/>
              <a:buChar char="●"/>
            </a:pPr>
            <a:r>
              <a:rPr lang="en-GB" sz="1600">
                <a:latin typeface="Arial"/>
                <a:ea typeface="Arial"/>
                <a:cs typeface="Arial"/>
                <a:sym typeface="Arial"/>
              </a:rPr>
              <a:t>Larger dataset</a:t>
            </a:r>
            <a:br>
              <a:rPr lang="en-GB" sz="1600">
                <a:latin typeface="Arial"/>
                <a:ea typeface="Arial"/>
                <a:cs typeface="Arial"/>
                <a:sym typeface="Arial"/>
              </a:rPr>
            </a:b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GB" sz="1600">
                <a:latin typeface="Arial"/>
                <a:ea typeface="Arial"/>
                <a:cs typeface="Arial"/>
                <a:sym typeface="Arial"/>
              </a:rPr>
              <a:t>For a more accurate use-case and generalisability, use data with similar context</a:t>
            </a:r>
            <a:br>
              <a:rPr lang="en-GB" sz="1600">
                <a:latin typeface="Arial"/>
                <a:ea typeface="Arial"/>
                <a:cs typeface="Arial"/>
                <a:sym typeface="Arial"/>
              </a:rPr>
            </a:b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GB" sz="1600">
                <a:latin typeface="Arial"/>
                <a:ea typeface="Arial"/>
                <a:cs typeface="Arial"/>
                <a:sym typeface="Arial"/>
              </a:rPr>
              <a:t>Adopt other machine learning techniques (not covered in the course) to overcome small dataset</a:t>
            </a:r>
            <a:endParaRPr sz="1600">
              <a:latin typeface="Arial"/>
              <a:ea typeface="Arial"/>
              <a:cs typeface="Arial"/>
              <a:sym typeface="Arial"/>
            </a:endParaRPr>
          </a:p>
          <a:p>
            <a:pPr indent="-330200" lvl="1" marL="914400" rtl="0" algn="l">
              <a:lnSpc>
                <a:spcPct val="150000"/>
              </a:lnSpc>
              <a:spcBef>
                <a:spcPts val="0"/>
              </a:spcBef>
              <a:spcAft>
                <a:spcPts val="0"/>
              </a:spcAft>
              <a:buSzPts val="1600"/>
              <a:buFont typeface="Arial"/>
              <a:buChar char="○"/>
            </a:pPr>
            <a:r>
              <a:rPr lang="en-GB" sz="1600">
                <a:latin typeface="Arial"/>
                <a:ea typeface="Arial"/>
                <a:cs typeface="Arial"/>
                <a:sym typeface="Arial"/>
              </a:rPr>
              <a:t>Self-supervised learning, semi-supervised learning</a:t>
            </a:r>
            <a:br>
              <a:rPr lang="en-GB" sz="1600">
                <a:latin typeface="Arial"/>
                <a:ea typeface="Arial"/>
                <a:cs typeface="Arial"/>
                <a:sym typeface="Arial"/>
              </a:rPr>
            </a:b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GB" sz="1600">
                <a:latin typeface="Arial"/>
                <a:ea typeface="Arial"/>
                <a:cs typeface="Arial"/>
                <a:sym typeface="Arial"/>
              </a:rPr>
              <a:t>Cross validation techniques</a:t>
            </a:r>
            <a:endParaRPr sz="16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ph type="ctrTitle"/>
          </p:nvPr>
        </p:nvSpPr>
        <p:spPr>
          <a:xfrm>
            <a:off x="854300" y="1402503"/>
            <a:ext cx="4255500" cy="2338500"/>
          </a:xfrm>
          <a:prstGeom prst="rect">
            <a:avLst/>
          </a:prstGeom>
        </p:spPr>
        <p:txBody>
          <a:bodyPr anchorCtr="0" anchor="ctr" bIns="91425" lIns="91425" spcFirstLastPara="1" rIns="91425" wrap="square" tIns="91425">
            <a:normAutofit/>
          </a:bodyPr>
          <a:lstStyle/>
          <a:p>
            <a:pPr indent="0" lvl="0" marL="0" rtl="0" algn="ctr">
              <a:lnSpc>
                <a:spcPct val="190000"/>
              </a:lnSpc>
              <a:spcBef>
                <a:spcPts val="0"/>
              </a:spcBef>
              <a:spcAft>
                <a:spcPts val="0"/>
              </a:spcAft>
              <a:buNone/>
            </a:pPr>
            <a:r>
              <a:rPr lang="en-GB" sz="3500">
                <a:latin typeface="Lexend"/>
                <a:ea typeface="Lexend"/>
                <a:cs typeface="Lexend"/>
                <a:sym typeface="Lexend"/>
              </a:rPr>
              <a:t>Thank you</a:t>
            </a:r>
            <a:endParaRPr>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txBox="1"/>
          <p:nvPr>
            <p:ph type="title"/>
          </p:nvPr>
        </p:nvSpPr>
        <p:spPr>
          <a:xfrm>
            <a:off x="0" y="0"/>
            <a:ext cx="9144000" cy="643500"/>
          </a:xfrm>
          <a:prstGeom prst="rect">
            <a:avLst/>
          </a:prstGeom>
          <a:solidFill>
            <a:srgbClr val="134F5C"/>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2400"/>
              <a:t>AIM</a:t>
            </a:r>
            <a:endParaRPr sz="2400"/>
          </a:p>
        </p:txBody>
      </p:sp>
      <p:sp>
        <p:nvSpPr>
          <p:cNvPr id="286" name="Google Shape;286;p14"/>
          <p:cNvSpPr txBox="1"/>
          <p:nvPr>
            <p:ph idx="1" type="body"/>
          </p:nvPr>
        </p:nvSpPr>
        <p:spPr>
          <a:xfrm>
            <a:off x="2252550" y="967175"/>
            <a:ext cx="6166800" cy="3399000"/>
          </a:xfrm>
          <a:prstGeom prst="rect">
            <a:avLst/>
          </a:prstGeom>
        </p:spPr>
        <p:txBody>
          <a:bodyPr anchorCtr="0" anchor="t" bIns="91425" lIns="91425" spcFirstLastPara="1" rIns="91425" wrap="square" tIns="91425">
            <a:normAutofit/>
          </a:bodyPr>
          <a:lstStyle/>
          <a:p>
            <a:pPr indent="-215900" lvl="1" marL="558800" rtl="0" algn="l">
              <a:lnSpc>
                <a:spcPct val="90000"/>
              </a:lnSpc>
              <a:spcBef>
                <a:spcPts val="600"/>
              </a:spcBef>
              <a:spcAft>
                <a:spcPts val="0"/>
              </a:spcAft>
              <a:buClr>
                <a:schemeClr val="lt1"/>
              </a:buClr>
              <a:buSzPts val="1800"/>
              <a:buFont typeface="Arial"/>
              <a:buChar char="•"/>
            </a:pPr>
            <a:r>
              <a:rPr lang="en-GB" sz="1800">
                <a:latin typeface="Helvetica Neue"/>
                <a:ea typeface="Helvetica Neue"/>
                <a:cs typeface="Helvetica Neue"/>
                <a:sym typeface="Helvetica Neue"/>
              </a:rPr>
              <a:t>G</a:t>
            </a:r>
            <a:r>
              <a:rPr lang="en-GB" sz="1800">
                <a:latin typeface="Helvetica Neue"/>
                <a:ea typeface="Helvetica Neue"/>
                <a:cs typeface="Helvetica Neue"/>
                <a:sym typeface="Helvetica Neue"/>
              </a:rPr>
              <a:t>enerate a well-performing prediction model for assessing the eligibility for a credit card. </a:t>
            </a:r>
            <a:endParaRPr>
              <a:latin typeface="Arial"/>
              <a:ea typeface="Arial"/>
              <a:cs typeface="Arial"/>
              <a:sym typeface="Arial"/>
            </a:endParaRPr>
          </a:p>
          <a:p>
            <a:pPr indent="-101600" lvl="1" marL="558800" rtl="0" algn="l">
              <a:lnSpc>
                <a:spcPct val="90000"/>
              </a:lnSpc>
              <a:spcBef>
                <a:spcPts val="600"/>
              </a:spcBef>
              <a:spcAft>
                <a:spcPts val="0"/>
              </a:spcAft>
              <a:buClr>
                <a:schemeClr val="dk1"/>
              </a:buClr>
              <a:buSzPts val="1800"/>
              <a:buFont typeface="Arial"/>
              <a:buNone/>
            </a:pPr>
            <a:r>
              <a:t/>
            </a:r>
            <a:endParaRPr sz="1800">
              <a:latin typeface="Helvetica Neue"/>
              <a:ea typeface="Helvetica Neue"/>
              <a:cs typeface="Helvetica Neue"/>
              <a:sym typeface="Helvetica Neue"/>
            </a:endParaRPr>
          </a:p>
          <a:p>
            <a:pPr indent="-215900" lvl="1" marL="558800" rtl="0" algn="l">
              <a:lnSpc>
                <a:spcPct val="90000"/>
              </a:lnSpc>
              <a:spcBef>
                <a:spcPts val="600"/>
              </a:spcBef>
              <a:spcAft>
                <a:spcPts val="0"/>
              </a:spcAft>
              <a:buClr>
                <a:schemeClr val="lt1"/>
              </a:buClr>
              <a:buSzPts val="1800"/>
              <a:buFont typeface="Arial"/>
              <a:buChar char="•"/>
            </a:pPr>
            <a:r>
              <a:rPr lang="en-GB" sz="1800">
                <a:latin typeface="Helvetica Neue"/>
                <a:ea typeface="Helvetica Neue"/>
                <a:cs typeface="Helvetica Neue"/>
                <a:sym typeface="Helvetica Neue"/>
              </a:rPr>
              <a:t>Evaluate the determining factors considered by financial institutions when assessing an individual’s suitability for credit.</a:t>
            </a:r>
            <a:endParaRPr>
              <a:latin typeface="Arial"/>
              <a:ea typeface="Arial"/>
              <a:cs typeface="Arial"/>
              <a:sym typeface="Arial"/>
            </a:endParaRPr>
          </a:p>
          <a:p>
            <a:pPr indent="-101600" lvl="1" marL="558800" rtl="0" algn="l">
              <a:lnSpc>
                <a:spcPct val="90000"/>
              </a:lnSpc>
              <a:spcBef>
                <a:spcPts val="600"/>
              </a:spcBef>
              <a:spcAft>
                <a:spcPts val="0"/>
              </a:spcAft>
              <a:buClr>
                <a:schemeClr val="dk1"/>
              </a:buClr>
              <a:buSzPts val="1800"/>
              <a:buFont typeface="Arial"/>
              <a:buNone/>
            </a:pPr>
            <a:r>
              <a:t/>
            </a:r>
            <a:endParaRPr sz="1800">
              <a:latin typeface="Helvetica Neue"/>
              <a:ea typeface="Helvetica Neue"/>
              <a:cs typeface="Helvetica Neue"/>
              <a:sym typeface="Helvetica Neue"/>
            </a:endParaRPr>
          </a:p>
          <a:p>
            <a:pPr indent="-215900" lvl="1" marL="558800" rtl="0" algn="l">
              <a:lnSpc>
                <a:spcPct val="90000"/>
              </a:lnSpc>
              <a:spcBef>
                <a:spcPts val="600"/>
              </a:spcBef>
              <a:spcAft>
                <a:spcPts val="0"/>
              </a:spcAft>
              <a:buClr>
                <a:schemeClr val="lt1"/>
              </a:buClr>
              <a:buSzPts val="1800"/>
              <a:buFont typeface="Arial"/>
              <a:buChar char="•"/>
            </a:pPr>
            <a:r>
              <a:rPr lang="en-GB" sz="1800">
                <a:latin typeface="Helvetica Neue"/>
                <a:ea typeface="Helvetica Neue"/>
                <a:cs typeface="Helvetica Neue"/>
                <a:sym typeface="Helvetica Neue"/>
              </a:rPr>
              <a:t>Explore how to improve the accuracy of chosen classification models that predict who are suitable targets for a credit card application.</a:t>
            </a:r>
            <a:endParaRPr/>
          </a:p>
        </p:txBody>
      </p:sp>
      <p:pic>
        <p:nvPicPr>
          <p:cNvPr id="287" name="Google Shape;287;p14"/>
          <p:cNvPicPr preferRelativeResize="0"/>
          <p:nvPr/>
        </p:nvPicPr>
        <p:blipFill>
          <a:blip r:embed="rId3">
            <a:alphaModFix/>
          </a:blip>
          <a:stretch>
            <a:fillRect/>
          </a:stretch>
        </p:blipFill>
        <p:spPr>
          <a:xfrm>
            <a:off x="358925" y="1050500"/>
            <a:ext cx="1727700" cy="1151700"/>
          </a:xfrm>
          <a:prstGeom prst="roundRect">
            <a:avLst>
              <a:gd fmla="val 16667" name="adj"/>
            </a:avLst>
          </a:prstGeom>
          <a:noFill/>
          <a:ln>
            <a:noFill/>
          </a:ln>
        </p:spPr>
      </p:pic>
      <p:pic>
        <p:nvPicPr>
          <p:cNvPr id="288" name="Google Shape;288;p14"/>
          <p:cNvPicPr preferRelativeResize="0"/>
          <p:nvPr/>
        </p:nvPicPr>
        <p:blipFill>
          <a:blip r:embed="rId4">
            <a:alphaModFix/>
          </a:blip>
          <a:stretch>
            <a:fillRect/>
          </a:stretch>
        </p:blipFill>
        <p:spPr>
          <a:xfrm>
            <a:off x="358925" y="2533875"/>
            <a:ext cx="1727700" cy="12957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5"/>
          <p:cNvSpPr txBox="1"/>
          <p:nvPr>
            <p:ph type="title"/>
          </p:nvPr>
        </p:nvSpPr>
        <p:spPr>
          <a:xfrm>
            <a:off x="0" y="0"/>
            <a:ext cx="91440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2400"/>
              <a:t>DATA SOURCE &amp; PROCESSING</a:t>
            </a:r>
            <a:endParaRPr sz="2400"/>
          </a:p>
        </p:txBody>
      </p:sp>
      <p:sp>
        <p:nvSpPr>
          <p:cNvPr id="294" name="Google Shape;294;p15"/>
          <p:cNvSpPr txBox="1"/>
          <p:nvPr>
            <p:ph idx="1" type="body"/>
          </p:nvPr>
        </p:nvSpPr>
        <p:spPr>
          <a:xfrm>
            <a:off x="268625" y="967175"/>
            <a:ext cx="5976300" cy="2994600"/>
          </a:xfrm>
          <a:prstGeom prst="rect">
            <a:avLst/>
          </a:prstGeom>
        </p:spPr>
        <p:txBody>
          <a:bodyPr anchorCtr="0" anchor="t" bIns="91425" lIns="91425" spcFirstLastPara="1" rIns="91425" wrap="square" tIns="91425">
            <a:normAutofit/>
          </a:bodyPr>
          <a:lstStyle/>
          <a:p>
            <a:pPr indent="-342900" lvl="0" marL="457200" rtl="0" algn="l">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Credit Card Eligibility Data: Determining Factors</a:t>
            </a:r>
            <a:br>
              <a:rPr lang="en-GB" sz="1800">
                <a:latin typeface="Helvetica Neue"/>
                <a:ea typeface="Helvetica Neue"/>
                <a:cs typeface="Helvetica Neue"/>
                <a:sym typeface="Helvetica Neue"/>
              </a:rPr>
            </a:br>
            <a:r>
              <a:rPr lang="en-GB" sz="1200">
                <a:latin typeface="Helvetica Neue"/>
                <a:ea typeface="Helvetica Neue"/>
                <a:cs typeface="Helvetica Neue"/>
                <a:sym typeface="Helvetica Neue"/>
              </a:rPr>
              <a:t>(</a:t>
            </a:r>
            <a:r>
              <a:rPr lang="en-GB" sz="1200" u="sng">
                <a:latin typeface="Helvetica Neue"/>
                <a:ea typeface="Helvetica Neue"/>
                <a:cs typeface="Helvetica Neue"/>
                <a:sym typeface="Helvetica Neue"/>
              </a:rPr>
              <a:t>https://www.kaggle.com/datasets/rohit265/credit-card-eligibility-data-determining-factors</a:t>
            </a:r>
            <a:r>
              <a:rPr lang="en-GB" sz="1200">
                <a:latin typeface="Helvetica Neue"/>
                <a:ea typeface="Helvetica Neue"/>
                <a:cs typeface="Helvetica Neue"/>
                <a:sym typeface="Helvetica Neue"/>
              </a:rPr>
              <a:t>)</a:t>
            </a:r>
            <a:endParaRPr sz="1200">
              <a:latin typeface="Helvetica Neue"/>
              <a:ea typeface="Helvetica Neue"/>
              <a:cs typeface="Helvetica Neue"/>
              <a:sym typeface="Helvetica Neue"/>
            </a:endParaRPr>
          </a:p>
          <a:p>
            <a:pPr indent="-292100" lvl="2" marL="914400" rtl="0" algn="l">
              <a:lnSpc>
                <a:spcPct val="90000"/>
              </a:lnSpc>
              <a:spcBef>
                <a:spcPts val="600"/>
              </a:spcBef>
              <a:spcAft>
                <a:spcPts val="0"/>
              </a:spcAft>
              <a:buClr>
                <a:schemeClr val="lt1"/>
              </a:buClr>
              <a:buSzPts val="1000"/>
              <a:buFont typeface="Arial"/>
              <a:buChar char="■"/>
            </a:pPr>
            <a:r>
              <a:rPr lang="en-GB" sz="1800">
                <a:latin typeface="Helvetica Neue"/>
                <a:ea typeface="Helvetica Neue"/>
                <a:cs typeface="Helvetica Neue"/>
                <a:sym typeface="Helvetica Neue"/>
              </a:rPr>
              <a:t>Has a wide range of features including demographic, financial, personal attributes</a:t>
            </a:r>
            <a:endParaRPr sz="1800">
              <a:latin typeface="Helvetica Neue"/>
              <a:ea typeface="Helvetica Neue"/>
              <a:cs typeface="Helvetica Neue"/>
              <a:sym typeface="Helvetica Neue"/>
            </a:endParaRPr>
          </a:p>
          <a:p>
            <a:pPr indent="-292100" lvl="2" marL="914400" rtl="0" algn="l">
              <a:lnSpc>
                <a:spcPct val="90000"/>
              </a:lnSpc>
              <a:spcBef>
                <a:spcPts val="600"/>
              </a:spcBef>
              <a:spcAft>
                <a:spcPts val="0"/>
              </a:spcAft>
              <a:buClr>
                <a:schemeClr val="lt1"/>
              </a:buClr>
              <a:buSzPts val="1000"/>
              <a:buFont typeface="Arial"/>
              <a:buChar char="■"/>
            </a:pPr>
            <a:r>
              <a:rPr lang="en-GB" sz="1800">
                <a:latin typeface="Helvetica Neue"/>
                <a:ea typeface="Helvetica Neue"/>
                <a:cs typeface="Helvetica Neue"/>
                <a:sym typeface="Helvetica Neue"/>
              </a:rPr>
              <a:t>9709 non-null rows</a:t>
            </a:r>
            <a:br>
              <a:rPr lang="en-GB" sz="1800">
                <a:latin typeface="Helvetica Neue"/>
                <a:ea typeface="Helvetica Neue"/>
                <a:cs typeface="Helvetica Neue"/>
                <a:sym typeface="Helvetica Neue"/>
              </a:rPr>
            </a:br>
            <a:endParaRPr sz="1800">
              <a:latin typeface="Helvetica Neue"/>
              <a:ea typeface="Helvetica Neue"/>
              <a:cs typeface="Helvetica Neue"/>
              <a:sym typeface="Helvetica Neue"/>
            </a:endParaRPr>
          </a:p>
          <a:p>
            <a:pPr indent="-342900" lvl="0" marL="457200" rtl="0" algn="l">
              <a:lnSpc>
                <a:spcPct val="90000"/>
              </a:lnSpc>
              <a:spcBef>
                <a:spcPts val="0"/>
              </a:spcBef>
              <a:spcAft>
                <a:spcPts val="0"/>
              </a:spcAft>
              <a:buSzPts val="1800"/>
              <a:buFont typeface="Arial"/>
              <a:buChar char="•"/>
            </a:pPr>
            <a:r>
              <a:rPr lang="en-GB" sz="1800">
                <a:latin typeface="Helvetica Neue"/>
                <a:ea typeface="Helvetica Neue"/>
                <a:cs typeface="Helvetica Neue"/>
                <a:sym typeface="Helvetica Neue"/>
              </a:rPr>
              <a:t>Store data in s3 bucket to retrieve by Spark</a:t>
            </a:r>
            <a:br>
              <a:rPr lang="en-GB" sz="1800">
                <a:latin typeface="Helvetica Neue"/>
                <a:ea typeface="Helvetica Neue"/>
                <a:cs typeface="Helvetica Neue"/>
                <a:sym typeface="Helvetica Neue"/>
              </a:rPr>
            </a:br>
            <a:endParaRPr sz="1800">
              <a:latin typeface="Helvetica Neue"/>
              <a:ea typeface="Helvetica Neue"/>
              <a:cs typeface="Helvetica Neue"/>
              <a:sym typeface="Helvetica Neue"/>
            </a:endParaRPr>
          </a:p>
          <a:p>
            <a:pPr indent="-342900" lvl="0" marL="457200" rtl="0" algn="l">
              <a:lnSpc>
                <a:spcPct val="90000"/>
              </a:lnSpc>
              <a:spcBef>
                <a:spcPts val="0"/>
              </a:spcBef>
              <a:spcAft>
                <a:spcPts val="0"/>
              </a:spcAft>
              <a:buSzPts val="1800"/>
              <a:buFont typeface="Arial"/>
              <a:buChar char="•"/>
            </a:pPr>
            <a:r>
              <a:rPr lang="en-GB" sz="1800">
                <a:latin typeface="Helvetica Neue"/>
                <a:ea typeface="Helvetica Neue"/>
                <a:cs typeface="Helvetica Neue"/>
                <a:sym typeface="Helvetica Neue"/>
              </a:rPr>
              <a:t>Generated dummies for non-numeric fields</a:t>
            </a:r>
            <a:endParaRPr sz="1800">
              <a:latin typeface="Helvetica Neue"/>
              <a:ea typeface="Helvetica Neue"/>
              <a:cs typeface="Helvetica Neue"/>
              <a:sym typeface="Helvetica Neue"/>
            </a:endParaRPr>
          </a:p>
        </p:txBody>
      </p:sp>
      <p:pic>
        <p:nvPicPr>
          <p:cNvPr id="295" name="Google Shape;295;p15"/>
          <p:cNvPicPr preferRelativeResize="0"/>
          <p:nvPr/>
        </p:nvPicPr>
        <p:blipFill rotWithShape="1">
          <a:blip r:embed="rId3">
            <a:alphaModFix/>
          </a:blip>
          <a:srcRect b="0" l="0" r="0" t="0"/>
          <a:stretch/>
        </p:blipFill>
        <p:spPr>
          <a:xfrm>
            <a:off x="6404075" y="967175"/>
            <a:ext cx="2603950" cy="3276250"/>
          </a:xfrm>
          <a:prstGeom prst="rect">
            <a:avLst/>
          </a:prstGeom>
          <a:noFill/>
          <a:ln>
            <a:noFill/>
          </a:ln>
        </p:spPr>
      </p:pic>
      <p:sp>
        <p:nvSpPr>
          <p:cNvPr id="296" name="Google Shape;296;p15"/>
          <p:cNvSpPr/>
          <p:nvPr/>
        </p:nvSpPr>
        <p:spPr>
          <a:xfrm>
            <a:off x="6440950" y="4027825"/>
            <a:ext cx="2530200" cy="1137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297" name="Google Shape;297;p15"/>
          <p:cNvPicPr preferRelativeResize="0"/>
          <p:nvPr/>
        </p:nvPicPr>
        <p:blipFill>
          <a:blip r:embed="rId4">
            <a:alphaModFix/>
          </a:blip>
          <a:stretch>
            <a:fillRect/>
          </a:stretch>
        </p:blipFill>
        <p:spPr>
          <a:xfrm>
            <a:off x="1399775" y="4302400"/>
            <a:ext cx="972000" cy="669600"/>
          </a:xfrm>
          <a:prstGeom prst="rect">
            <a:avLst/>
          </a:prstGeom>
          <a:noFill/>
          <a:ln>
            <a:noFill/>
          </a:ln>
        </p:spPr>
      </p:pic>
      <p:pic>
        <p:nvPicPr>
          <p:cNvPr id="298" name="Google Shape;298;p15"/>
          <p:cNvPicPr preferRelativeResize="0"/>
          <p:nvPr/>
        </p:nvPicPr>
        <p:blipFill>
          <a:blip r:embed="rId5">
            <a:alphaModFix/>
          </a:blip>
          <a:stretch>
            <a:fillRect/>
          </a:stretch>
        </p:blipFill>
        <p:spPr>
          <a:xfrm>
            <a:off x="268614" y="4302388"/>
            <a:ext cx="892125" cy="669609"/>
          </a:xfrm>
          <a:prstGeom prst="rect">
            <a:avLst/>
          </a:prstGeom>
          <a:noFill/>
          <a:ln>
            <a:noFill/>
          </a:ln>
        </p:spPr>
      </p:pic>
      <p:pic>
        <p:nvPicPr>
          <p:cNvPr id="299" name="Google Shape;299;p15"/>
          <p:cNvPicPr preferRelativeResize="0"/>
          <p:nvPr/>
        </p:nvPicPr>
        <p:blipFill>
          <a:blip r:embed="rId6">
            <a:alphaModFix/>
          </a:blip>
          <a:stretch>
            <a:fillRect/>
          </a:stretch>
        </p:blipFill>
        <p:spPr>
          <a:xfrm>
            <a:off x="2610800" y="4302401"/>
            <a:ext cx="1220047" cy="669601"/>
          </a:xfrm>
          <a:prstGeom prst="rect">
            <a:avLst/>
          </a:prstGeom>
          <a:noFill/>
          <a:ln>
            <a:noFill/>
          </a:ln>
        </p:spPr>
      </p:pic>
      <p:pic>
        <p:nvPicPr>
          <p:cNvPr id="300" name="Google Shape;300;p15"/>
          <p:cNvPicPr preferRelativeResize="0"/>
          <p:nvPr/>
        </p:nvPicPr>
        <p:blipFill>
          <a:blip r:embed="rId7">
            <a:alphaModFix/>
          </a:blip>
          <a:stretch>
            <a:fillRect/>
          </a:stretch>
        </p:blipFill>
        <p:spPr>
          <a:xfrm>
            <a:off x="3989825" y="4302400"/>
            <a:ext cx="1565299" cy="66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txBox="1"/>
          <p:nvPr>
            <p:ph type="title"/>
          </p:nvPr>
        </p:nvSpPr>
        <p:spPr>
          <a:xfrm>
            <a:off x="0" y="0"/>
            <a:ext cx="91440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2400"/>
              <a:t>METHODOLOGY</a:t>
            </a:r>
            <a:endParaRPr sz="2400"/>
          </a:p>
        </p:txBody>
      </p:sp>
      <p:sp>
        <p:nvSpPr>
          <p:cNvPr id="306" name="Google Shape;306;p16"/>
          <p:cNvSpPr txBox="1"/>
          <p:nvPr>
            <p:ph idx="1" type="body"/>
          </p:nvPr>
        </p:nvSpPr>
        <p:spPr>
          <a:xfrm>
            <a:off x="237350" y="2734650"/>
            <a:ext cx="3219600" cy="1413000"/>
          </a:xfrm>
          <a:prstGeom prst="rect">
            <a:avLst/>
          </a:prstGeom>
        </p:spPr>
        <p:txBody>
          <a:bodyPr anchorCtr="0" anchor="t" bIns="91425" lIns="91425" spcFirstLastPara="1" rIns="91425" wrap="square" tIns="91425">
            <a:normAutofit/>
          </a:bodyPr>
          <a:lstStyle/>
          <a:p>
            <a:pPr indent="0" lvl="0" marL="0" rtl="0" algn="l">
              <a:lnSpc>
                <a:spcPct val="90000"/>
              </a:lnSpc>
              <a:spcBef>
                <a:spcPts val="600"/>
              </a:spcBef>
              <a:spcAft>
                <a:spcPts val="0"/>
              </a:spcAft>
              <a:buNone/>
            </a:pPr>
            <a:r>
              <a:rPr lang="en-GB" sz="1800">
                <a:latin typeface="Helvetica Neue"/>
                <a:ea typeface="Helvetica Neue"/>
                <a:cs typeface="Helvetica Neue"/>
                <a:sym typeface="Helvetica Neue"/>
              </a:rPr>
              <a:t>General data transformation</a:t>
            </a:r>
            <a:endParaRPr sz="1800">
              <a:latin typeface="Helvetica Neue"/>
              <a:ea typeface="Helvetica Neue"/>
              <a:cs typeface="Helvetica Neue"/>
              <a:sym typeface="Helvetica Neue"/>
            </a:endParaRPr>
          </a:p>
          <a:p>
            <a:pPr indent="-215900" lvl="1" marL="558800" rtl="0" algn="l">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train_test_split()</a:t>
            </a:r>
            <a:endParaRPr sz="1800">
              <a:latin typeface="Helvetica Neue"/>
              <a:ea typeface="Helvetica Neue"/>
              <a:cs typeface="Helvetica Neue"/>
              <a:sym typeface="Helvetica Neue"/>
            </a:endParaRPr>
          </a:p>
          <a:p>
            <a:pPr indent="-215900" lvl="1" marL="558800" rtl="0" algn="l">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Scale the data</a:t>
            </a:r>
            <a:endParaRPr sz="1800">
              <a:latin typeface="Helvetica Neue"/>
              <a:ea typeface="Helvetica Neue"/>
              <a:cs typeface="Helvetica Neue"/>
              <a:sym typeface="Helvetica Neue"/>
            </a:endParaRPr>
          </a:p>
          <a:p>
            <a:pPr indent="-215900" lvl="1" marL="558800" rtl="0" algn="l">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Reduce outlier effects</a:t>
            </a:r>
            <a:endParaRPr sz="1800">
              <a:latin typeface="Helvetica Neue"/>
              <a:ea typeface="Helvetica Neue"/>
              <a:cs typeface="Helvetica Neue"/>
              <a:sym typeface="Helvetica Neue"/>
            </a:endParaRPr>
          </a:p>
        </p:txBody>
      </p:sp>
      <p:pic>
        <p:nvPicPr>
          <p:cNvPr id="307" name="Google Shape;307;p16"/>
          <p:cNvPicPr preferRelativeResize="0"/>
          <p:nvPr/>
        </p:nvPicPr>
        <p:blipFill>
          <a:blip r:embed="rId3">
            <a:alphaModFix/>
          </a:blip>
          <a:stretch>
            <a:fillRect/>
          </a:stretch>
        </p:blipFill>
        <p:spPr>
          <a:xfrm>
            <a:off x="2922450" y="761050"/>
            <a:ext cx="3299100" cy="1856100"/>
          </a:xfrm>
          <a:prstGeom prst="roundRect">
            <a:avLst>
              <a:gd fmla="val 16667" name="adj"/>
            </a:avLst>
          </a:prstGeom>
          <a:noFill/>
          <a:ln>
            <a:noFill/>
          </a:ln>
        </p:spPr>
      </p:pic>
      <p:sp>
        <p:nvSpPr>
          <p:cNvPr id="308" name="Google Shape;308;p16"/>
          <p:cNvSpPr txBox="1"/>
          <p:nvPr/>
        </p:nvSpPr>
        <p:spPr>
          <a:xfrm>
            <a:off x="4825775" y="2734650"/>
            <a:ext cx="4063200" cy="141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lang="en-GB" sz="1800">
                <a:solidFill>
                  <a:schemeClr val="lt1"/>
                </a:solidFill>
                <a:latin typeface="Helvetica Neue"/>
                <a:ea typeface="Helvetica Neue"/>
                <a:cs typeface="Helvetica Neue"/>
                <a:sym typeface="Helvetica Neue"/>
              </a:rPr>
              <a:t>Models &amp; Optimisation</a:t>
            </a:r>
            <a:endParaRPr sz="1800">
              <a:solidFill>
                <a:schemeClr val="lt1"/>
              </a:solidFill>
              <a:latin typeface="Helvetica Neue"/>
              <a:ea typeface="Helvetica Neue"/>
              <a:cs typeface="Helvetica Neue"/>
              <a:sym typeface="Helvetica Neue"/>
            </a:endParaRPr>
          </a:p>
          <a:p>
            <a:pPr indent="-215900" lvl="1" marL="558800" rtl="0" algn="l">
              <a:lnSpc>
                <a:spcPct val="90000"/>
              </a:lnSpc>
              <a:spcBef>
                <a:spcPts val="600"/>
              </a:spcBef>
              <a:spcAft>
                <a:spcPts val="0"/>
              </a:spcAft>
              <a:buClr>
                <a:schemeClr val="lt1"/>
              </a:buClr>
              <a:buSzPts val="1800"/>
              <a:buChar char="•"/>
            </a:pPr>
            <a:r>
              <a:rPr lang="en-GB" sz="1800">
                <a:solidFill>
                  <a:schemeClr val="lt1"/>
                </a:solidFill>
                <a:latin typeface="Helvetica Neue"/>
                <a:ea typeface="Helvetica Neue"/>
                <a:cs typeface="Helvetica Neue"/>
                <a:sym typeface="Helvetica Neue"/>
              </a:rPr>
              <a:t>Random Forest</a:t>
            </a:r>
            <a:endParaRPr sz="1800">
              <a:solidFill>
                <a:schemeClr val="lt1"/>
              </a:solidFill>
              <a:latin typeface="Helvetica Neue"/>
              <a:ea typeface="Helvetica Neue"/>
              <a:cs typeface="Helvetica Neue"/>
              <a:sym typeface="Helvetica Neue"/>
            </a:endParaRPr>
          </a:p>
          <a:p>
            <a:pPr indent="-215900" lvl="1" marL="558800" rtl="0" algn="l">
              <a:lnSpc>
                <a:spcPct val="90000"/>
              </a:lnSpc>
              <a:spcBef>
                <a:spcPts val="600"/>
              </a:spcBef>
              <a:spcAft>
                <a:spcPts val="0"/>
              </a:spcAft>
              <a:buClr>
                <a:schemeClr val="lt1"/>
              </a:buClr>
              <a:buSzPts val="1800"/>
              <a:buChar char="•"/>
            </a:pPr>
            <a:r>
              <a:rPr lang="en-GB" sz="1800">
                <a:solidFill>
                  <a:schemeClr val="lt1"/>
                </a:solidFill>
                <a:latin typeface="Helvetica Neue"/>
                <a:ea typeface="Helvetica Neue"/>
                <a:cs typeface="Helvetica Neue"/>
                <a:sym typeface="Helvetica Neue"/>
              </a:rPr>
              <a:t>Neural Network (deep learning)</a:t>
            </a:r>
            <a:endParaRPr sz="1800">
              <a:solidFill>
                <a:schemeClr val="lt1"/>
              </a:solidFill>
              <a:latin typeface="Helvetica Neue"/>
              <a:ea typeface="Helvetica Neue"/>
              <a:cs typeface="Helvetica Neue"/>
              <a:sym typeface="Helvetica Neue"/>
            </a:endParaRPr>
          </a:p>
          <a:p>
            <a:pPr indent="-215900" lvl="1" marL="558800" rtl="0" algn="l">
              <a:lnSpc>
                <a:spcPct val="90000"/>
              </a:lnSpc>
              <a:spcBef>
                <a:spcPts val="600"/>
              </a:spcBef>
              <a:spcAft>
                <a:spcPts val="0"/>
              </a:spcAft>
              <a:buClr>
                <a:schemeClr val="lt1"/>
              </a:buClr>
              <a:buSzPts val="1800"/>
              <a:buChar char="•"/>
            </a:pPr>
            <a:r>
              <a:rPr lang="en-GB" sz="1800">
                <a:solidFill>
                  <a:schemeClr val="lt1"/>
                </a:solidFill>
                <a:latin typeface="Helvetica Neue"/>
                <a:ea typeface="Helvetica Neue"/>
                <a:cs typeface="Helvetica Neue"/>
                <a:sym typeface="Helvetica Neue"/>
              </a:rPr>
              <a:t>K-Means &amp; KNN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7"/>
          <p:cNvSpPr txBox="1"/>
          <p:nvPr>
            <p:ph type="title"/>
          </p:nvPr>
        </p:nvSpPr>
        <p:spPr>
          <a:xfrm>
            <a:off x="0" y="0"/>
            <a:ext cx="91440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2400"/>
              <a:t>RANDOM FOREST</a:t>
            </a:r>
            <a:endParaRPr sz="2400"/>
          </a:p>
        </p:txBody>
      </p:sp>
      <p:pic>
        <p:nvPicPr>
          <p:cNvPr id="314" name="Google Shape;314;p17"/>
          <p:cNvPicPr preferRelativeResize="0"/>
          <p:nvPr/>
        </p:nvPicPr>
        <p:blipFill rotWithShape="1">
          <a:blip r:embed="rId3">
            <a:alphaModFix/>
          </a:blip>
          <a:srcRect b="0" l="0" r="0" t="39729"/>
          <a:stretch/>
        </p:blipFill>
        <p:spPr>
          <a:xfrm>
            <a:off x="5769438" y="1165156"/>
            <a:ext cx="2772750" cy="1044300"/>
          </a:xfrm>
          <a:prstGeom prst="rect">
            <a:avLst/>
          </a:prstGeom>
          <a:noFill/>
          <a:ln>
            <a:noFill/>
          </a:ln>
        </p:spPr>
      </p:pic>
      <p:pic>
        <p:nvPicPr>
          <p:cNvPr id="315" name="Google Shape;315;p17"/>
          <p:cNvPicPr preferRelativeResize="0"/>
          <p:nvPr/>
        </p:nvPicPr>
        <p:blipFill rotWithShape="1">
          <a:blip r:embed="rId4">
            <a:alphaModFix/>
          </a:blip>
          <a:srcRect b="0" l="0" r="0" t="0"/>
          <a:stretch/>
        </p:blipFill>
        <p:spPr>
          <a:xfrm>
            <a:off x="5381950" y="2331675"/>
            <a:ext cx="3547713" cy="2010825"/>
          </a:xfrm>
          <a:prstGeom prst="rect">
            <a:avLst/>
          </a:prstGeom>
          <a:noFill/>
          <a:ln>
            <a:noFill/>
          </a:ln>
        </p:spPr>
      </p:pic>
      <p:pic>
        <p:nvPicPr>
          <p:cNvPr id="316" name="Google Shape;316;p17"/>
          <p:cNvPicPr preferRelativeResize="0"/>
          <p:nvPr/>
        </p:nvPicPr>
        <p:blipFill>
          <a:blip r:embed="rId5">
            <a:alphaModFix/>
          </a:blip>
          <a:stretch>
            <a:fillRect/>
          </a:stretch>
        </p:blipFill>
        <p:spPr>
          <a:xfrm>
            <a:off x="5309060" y="708950"/>
            <a:ext cx="3693516" cy="333987"/>
          </a:xfrm>
          <a:prstGeom prst="rect">
            <a:avLst/>
          </a:prstGeom>
          <a:noFill/>
          <a:ln>
            <a:noFill/>
          </a:ln>
        </p:spPr>
      </p:pic>
      <p:graphicFrame>
        <p:nvGraphicFramePr>
          <p:cNvPr id="317" name="Google Shape;317;p17"/>
          <p:cNvGraphicFramePr/>
          <p:nvPr/>
        </p:nvGraphicFramePr>
        <p:xfrm>
          <a:off x="307175" y="1200200"/>
          <a:ext cx="3000000" cy="3000000"/>
        </p:xfrm>
        <a:graphic>
          <a:graphicData uri="http://schemas.openxmlformats.org/drawingml/2006/table">
            <a:tbl>
              <a:tblPr>
                <a:noFill/>
                <a:tableStyleId>{516FBDBA-5A83-474B-9BF6-E84E5EEC9763}</a:tableStyleId>
              </a:tblPr>
              <a:tblGrid>
                <a:gridCol w="1076825"/>
                <a:gridCol w="1755650"/>
                <a:gridCol w="1364900"/>
              </a:tblGrid>
              <a:tr h="357050">
                <a:tc>
                  <a:txBody>
                    <a:bodyPr/>
                    <a:lstStyle/>
                    <a:p>
                      <a:pPr indent="0" lvl="0" marL="0" rtl="0" algn="ctr">
                        <a:spcBef>
                          <a:spcPts val="0"/>
                        </a:spcBef>
                        <a:spcAft>
                          <a:spcPts val="0"/>
                        </a:spcAft>
                        <a:buNone/>
                      </a:pPr>
                      <a:r>
                        <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b="1" lang="en-GB" sz="1200">
                          <a:solidFill>
                            <a:schemeClr val="lt1"/>
                          </a:solidFill>
                        </a:rPr>
                        <a:t>Predicted 0</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b="1" lang="en-GB" sz="1200">
                          <a:solidFill>
                            <a:schemeClr val="lt1"/>
                          </a:solidFill>
                        </a:rPr>
                        <a:t>Predicted 1</a:t>
                      </a:r>
                      <a:endParaRPr b="1" sz="1200">
                        <a:solidFill>
                          <a:schemeClr val="lt1"/>
                        </a:solidFill>
                      </a:endParaRPr>
                    </a:p>
                  </a:txBody>
                  <a:tcPr marT="91425" marB="91425" marR="91425" marL="91425"/>
                </a:tc>
              </a:tr>
              <a:tr h="575125">
                <a:tc>
                  <a:txBody>
                    <a:bodyPr/>
                    <a:lstStyle/>
                    <a:p>
                      <a:pPr indent="0" lvl="0" marL="0" rtl="0" algn="ctr">
                        <a:spcBef>
                          <a:spcPts val="0"/>
                        </a:spcBef>
                        <a:spcAft>
                          <a:spcPts val="0"/>
                        </a:spcAft>
                        <a:buNone/>
                      </a:pPr>
                      <a:r>
                        <a:rPr b="1" lang="en-GB" sz="1200">
                          <a:solidFill>
                            <a:schemeClr val="lt1"/>
                          </a:solidFill>
                        </a:rPr>
                        <a:t>Actual 0</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lang="en-GB" sz="1200">
                          <a:solidFill>
                            <a:schemeClr val="lt1"/>
                          </a:solidFill>
                        </a:rPr>
                        <a:t>2078</a:t>
                      </a:r>
                      <a:endParaRPr sz="1200">
                        <a:solidFill>
                          <a:schemeClr val="lt1"/>
                        </a:solidFill>
                      </a:endParaRPr>
                    </a:p>
                    <a:p>
                      <a:pPr indent="0" lvl="0" marL="0" rtl="0" algn="ctr">
                        <a:spcBef>
                          <a:spcPts val="0"/>
                        </a:spcBef>
                        <a:spcAft>
                          <a:spcPts val="0"/>
                        </a:spcAft>
                        <a:buNone/>
                      </a:pPr>
                      <a:r>
                        <a:t/>
                      </a:r>
                      <a:endParaRPr sz="1200">
                        <a:solidFill>
                          <a:schemeClr val="lt1"/>
                        </a:solidFill>
                      </a:endParaRPr>
                    </a:p>
                    <a:p>
                      <a:pPr indent="0" lvl="0" marL="0" rtl="0" algn="ctr">
                        <a:spcBef>
                          <a:spcPts val="0"/>
                        </a:spcBef>
                        <a:spcAft>
                          <a:spcPts val="0"/>
                        </a:spcAft>
                        <a:buNone/>
                      </a:pPr>
                      <a:r>
                        <a:rPr lang="en-GB" sz="1200">
                          <a:solidFill>
                            <a:schemeClr val="lt1"/>
                          </a:solidFill>
                        </a:rPr>
                        <a:t>(True negative:  creditworthy)</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GB" sz="1200">
                          <a:solidFill>
                            <a:schemeClr val="lt1"/>
                          </a:solidFill>
                        </a:rPr>
                        <a:t>2</a:t>
                      </a:r>
                      <a:endParaRPr sz="1200">
                        <a:solidFill>
                          <a:schemeClr val="lt1"/>
                        </a:solidFill>
                      </a:endParaRPr>
                    </a:p>
                    <a:p>
                      <a:pPr indent="0" lvl="0" marL="0" rtl="0" algn="ctr">
                        <a:spcBef>
                          <a:spcPts val="0"/>
                        </a:spcBef>
                        <a:spcAft>
                          <a:spcPts val="0"/>
                        </a:spcAft>
                        <a:buNone/>
                      </a:pPr>
                      <a:r>
                        <a:t/>
                      </a:r>
                      <a:endParaRPr sz="1200">
                        <a:solidFill>
                          <a:schemeClr val="lt1"/>
                        </a:solidFill>
                      </a:endParaRPr>
                    </a:p>
                    <a:p>
                      <a:pPr indent="0" lvl="0" marL="0" rtl="0" algn="ctr">
                        <a:spcBef>
                          <a:spcPts val="0"/>
                        </a:spcBef>
                        <a:spcAft>
                          <a:spcPts val="0"/>
                        </a:spcAft>
                        <a:buNone/>
                      </a:pPr>
                      <a:r>
                        <a:rPr lang="en-GB" sz="1200">
                          <a:solidFill>
                            <a:schemeClr val="lt1"/>
                          </a:solidFill>
                        </a:rPr>
                        <a:t>(False positive: creditworthy assessed as not creditworthy)</a:t>
                      </a:r>
                      <a:endParaRPr sz="1200">
                        <a:solidFill>
                          <a:schemeClr val="lt1"/>
                        </a:solidFill>
                      </a:endParaRPr>
                    </a:p>
                  </a:txBody>
                  <a:tcPr marT="91425" marB="91425" marR="91425" marL="91425"/>
                </a:tc>
              </a:tr>
              <a:tr h="575125">
                <a:tc>
                  <a:txBody>
                    <a:bodyPr/>
                    <a:lstStyle/>
                    <a:p>
                      <a:pPr indent="0" lvl="0" marL="0" rtl="0" algn="ctr">
                        <a:spcBef>
                          <a:spcPts val="0"/>
                        </a:spcBef>
                        <a:spcAft>
                          <a:spcPts val="0"/>
                        </a:spcAft>
                        <a:buNone/>
                      </a:pPr>
                      <a:r>
                        <a:rPr b="1" lang="en-GB" sz="1200">
                          <a:solidFill>
                            <a:schemeClr val="lt1"/>
                          </a:solidFill>
                        </a:rPr>
                        <a:t>Actual 1</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lang="en-GB" sz="1200">
                          <a:solidFill>
                            <a:schemeClr val="lt1"/>
                          </a:solidFill>
                        </a:rPr>
                        <a:t>347</a:t>
                      </a:r>
                      <a:endParaRPr sz="1200">
                        <a:solidFill>
                          <a:schemeClr val="lt1"/>
                        </a:solidFill>
                      </a:endParaRPr>
                    </a:p>
                    <a:p>
                      <a:pPr indent="0" lvl="0" marL="0" rtl="0" algn="ctr">
                        <a:spcBef>
                          <a:spcPts val="0"/>
                        </a:spcBef>
                        <a:spcAft>
                          <a:spcPts val="0"/>
                        </a:spcAft>
                        <a:buNone/>
                      </a:pPr>
                      <a:r>
                        <a:t/>
                      </a:r>
                      <a:endParaRPr sz="1200">
                        <a:solidFill>
                          <a:schemeClr val="lt1"/>
                        </a:solidFill>
                      </a:endParaRPr>
                    </a:p>
                    <a:p>
                      <a:pPr indent="0" lvl="0" marL="0" rtl="0" algn="ctr">
                        <a:spcBef>
                          <a:spcPts val="0"/>
                        </a:spcBef>
                        <a:spcAft>
                          <a:spcPts val="0"/>
                        </a:spcAft>
                        <a:buNone/>
                      </a:pPr>
                      <a:r>
                        <a:rPr lang="en-GB" sz="1200">
                          <a:solidFill>
                            <a:schemeClr val="lt1"/>
                          </a:solidFill>
                        </a:rPr>
                        <a:t>(False negative: not creditworthy assessed as creditworthy)</a:t>
                      </a:r>
                      <a:endParaRPr sz="1200">
                        <a:solidFill>
                          <a:schemeClr val="lt1"/>
                        </a:solidFill>
                      </a:endParaRPr>
                    </a:p>
                  </a:txBody>
                  <a:tcPr marT="91425" marB="91425" marR="91425" marL="91425"/>
                </a:tc>
                <a:tc>
                  <a:txBody>
                    <a:bodyPr/>
                    <a:lstStyle/>
                    <a:p>
                      <a:pPr indent="0" lvl="0" marL="0" rtl="0" algn="ctr">
                        <a:spcBef>
                          <a:spcPts val="0"/>
                        </a:spcBef>
                        <a:spcAft>
                          <a:spcPts val="0"/>
                        </a:spcAft>
                        <a:buNone/>
                      </a:pPr>
                      <a:r>
                        <a:rPr lang="en-GB" sz="1200">
                          <a:solidFill>
                            <a:schemeClr val="lt1"/>
                          </a:solidFill>
                        </a:rPr>
                        <a:t>1</a:t>
                      </a:r>
                      <a:endParaRPr sz="1200">
                        <a:solidFill>
                          <a:schemeClr val="lt1"/>
                        </a:solidFill>
                      </a:endParaRPr>
                    </a:p>
                    <a:p>
                      <a:pPr indent="0" lvl="0" marL="0" rtl="0" algn="ctr">
                        <a:spcBef>
                          <a:spcPts val="0"/>
                        </a:spcBef>
                        <a:spcAft>
                          <a:spcPts val="0"/>
                        </a:spcAft>
                        <a:buNone/>
                      </a:pPr>
                      <a:r>
                        <a:t/>
                      </a:r>
                      <a:endParaRPr sz="1200">
                        <a:solidFill>
                          <a:schemeClr val="lt1"/>
                        </a:solidFill>
                      </a:endParaRPr>
                    </a:p>
                    <a:p>
                      <a:pPr indent="0" lvl="0" marL="0" rtl="0" algn="ctr">
                        <a:spcBef>
                          <a:spcPts val="0"/>
                        </a:spcBef>
                        <a:spcAft>
                          <a:spcPts val="0"/>
                        </a:spcAft>
                        <a:buNone/>
                      </a:pPr>
                      <a:r>
                        <a:rPr lang="en-GB" sz="1200">
                          <a:solidFill>
                            <a:schemeClr val="lt1"/>
                          </a:solidFill>
                        </a:rPr>
                        <a:t>(True positive:  not creditworthy)</a:t>
                      </a:r>
                      <a:endParaRPr sz="1200">
                        <a:solidFill>
                          <a:schemeClr val="lt1"/>
                        </a:solidFill>
                      </a:endParaRPr>
                    </a:p>
                  </a:txBody>
                  <a:tcPr marT="91425" marB="91425" marR="91425" marL="91425"/>
                </a:tc>
              </a:tr>
            </a:tbl>
          </a:graphicData>
        </a:graphic>
      </p:graphicFrame>
      <p:sp>
        <p:nvSpPr>
          <p:cNvPr id="318" name="Google Shape;318;p17"/>
          <p:cNvSpPr txBox="1"/>
          <p:nvPr>
            <p:ph idx="1" type="body"/>
          </p:nvPr>
        </p:nvSpPr>
        <p:spPr>
          <a:xfrm>
            <a:off x="307175" y="771675"/>
            <a:ext cx="4197300" cy="431400"/>
          </a:xfrm>
          <a:prstGeom prst="rect">
            <a:avLst/>
          </a:prstGeom>
          <a:solidFill>
            <a:schemeClr val="lt1"/>
          </a:solidFill>
        </p:spPr>
        <p:txBody>
          <a:bodyPr anchorCtr="0" anchor="t" bIns="91425" lIns="91425" spcFirstLastPara="1" rIns="91425" wrap="square" tIns="91425">
            <a:normAutofit/>
          </a:bodyPr>
          <a:lstStyle/>
          <a:p>
            <a:pPr indent="0" lvl="0" marL="0" rtl="0" algn="l">
              <a:lnSpc>
                <a:spcPct val="90000"/>
              </a:lnSpc>
              <a:spcBef>
                <a:spcPts val="600"/>
              </a:spcBef>
              <a:spcAft>
                <a:spcPts val="0"/>
              </a:spcAft>
              <a:buNone/>
            </a:pPr>
            <a:r>
              <a:rPr lang="en-GB" sz="1800">
                <a:solidFill>
                  <a:schemeClr val="accent1"/>
                </a:solidFill>
                <a:latin typeface="Helvetica Neue"/>
                <a:ea typeface="Helvetica Neue"/>
                <a:cs typeface="Helvetica Neue"/>
                <a:sym typeface="Helvetica Neue"/>
              </a:rPr>
              <a:t>Confusion matrix</a:t>
            </a:r>
            <a:endParaRPr sz="1800">
              <a:solidFill>
                <a:schemeClr val="accent1"/>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ph type="title"/>
          </p:nvPr>
        </p:nvSpPr>
        <p:spPr>
          <a:xfrm>
            <a:off x="0" y="0"/>
            <a:ext cx="91440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2400"/>
              <a:t>NEURAL NETWORK</a:t>
            </a:r>
            <a:endParaRPr sz="2400"/>
          </a:p>
        </p:txBody>
      </p:sp>
      <p:sp>
        <p:nvSpPr>
          <p:cNvPr id="324" name="Google Shape;324;p18"/>
          <p:cNvSpPr txBox="1"/>
          <p:nvPr>
            <p:ph idx="1" type="body"/>
          </p:nvPr>
        </p:nvSpPr>
        <p:spPr>
          <a:xfrm>
            <a:off x="131325" y="726300"/>
            <a:ext cx="8788200" cy="1159500"/>
          </a:xfrm>
          <a:prstGeom prst="rect">
            <a:avLst/>
          </a:prstGeom>
        </p:spPr>
        <p:txBody>
          <a:bodyPr anchorCtr="0" anchor="t" bIns="91425" lIns="91425" spcFirstLastPara="1" rIns="91425" wrap="square" tIns="91425">
            <a:normAutofit/>
          </a:bodyPr>
          <a:lstStyle/>
          <a:p>
            <a:pPr indent="0" lvl="0" marL="0" rtl="0" algn="l">
              <a:lnSpc>
                <a:spcPct val="90000"/>
              </a:lnSpc>
              <a:spcBef>
                <a:spcPts val="600"/>
              </a:spcBef>
              <a:spcAft>
                <a:spcPts val="0"/>
              </a:spcAft>
              <a:buNone/>
            </a:pPr>
            <a:r>
              <a:rPr lang="en-GB" sz="1800">
                <a:latin typeface="Helvetica Neue"/>
                <a:ea typeface="Helvetica Neue"/>
                <a:cs typeface="Helvetica Neue"/>
                <a:sym typeface="Helvetica Neue"/>
              </a:rPr>
              <a:t>Further data cleansing: </a:t>
            </a:r>
            <a:r>
              <a:rPr lang="en-GB" sz="1800">
                <a:latin typeface="Helvetica Neue"/>
                <a:ea typeface="Helvetica Neue"/>
                <a:cs typeface="Helvetica Neue"/>
                <a:sym typeface="Helvetica Neue"/>
              </a:rPr>
              <a:t>Winsorize (90%) the data to reduce the effect of outliers</a:t>
            </a:r>
            <a:endParaRPr sz="1800">
              <a:latin typeface="Helvetica Neue"/>
              <a:ea typeface="Helvetica Neue"/>
              <a:cs typeface="Helvetica Neue"/>
              <a:sym typeface="Helvetica Neue"/>
            </a:endParaRPr>
          </a:p>
          <a:p>
            <a:pPr indent="0" lvl="0" marL="0" rtl="0" algn="l">
              <a:lnSpc>
                <a:spcPct val="90000"/>
              </a:lnSpc>
              <a:spcBef>
                <a:spcPts val="600"/>
              </a:spcBef>
              <a:spcAft>
                <a:spcPts val="0"/>
              </a:spcAft>
              <a:buNone/>
            </a:pPr>
            <a:r>
              <a:t/>
            </a:r>
            <a:endParaRPr sz="1800">
              <a:latin typeface="Helvetica Neue"/>
              <a:ea typeface="Helvetica Neue"/>
              <a:cs typeface="Helvetica Neue"/>
              <a:sym typeface="Helvetica Neue"/>
            </a:endParaRPr>
          </a:p>
          <a:p>
            <a:pPr indent="0" lvl="0" marL="0" rtl="0" algn="l">
              <a:lnSpc>
                <a:spcPct val="90000"/>
              </a:lnSpc>
              <a:spcBef>
                <a:spcPts val="600"/>
              </a:spcBef>
              <a:spcAft>
                <a:spcPts val="0"/>
              </a:spcAft>
              <a:buNone/>
            </a:pPr>
            <a:r>
              <a:rPr lang="en-GB" sz="1400">
                <a:latin typeface="Helvetica Neue"/>
                <a:ea typeface="Helvetica Neue"/>
                <a:cs typeface="Helvetica Neue"/>
                <a:sym typeface="Helvetica Neue"/>
              </a:rPr>
              <a:t>Table: Iterative models (changes from initial model highlighted in </a:t>
            </a:r>
            <a:r>
              <a:rPr lang="en-GB" sz="1400">
                <a:highlight>
                  <a:schemeClr val="accent1"/>
                </a:highlight>
                <a:latin typeface="Helvetica Neue"/>
                <a:ea typeface="Helvetica Neue"/>
                <a:cs typeface="Helvetica Neue"/>
                <a:sym typeface="Helvetica Neue"/>
              </a:rPr>
              <a:t>dark teal</a:t>
            </a:r>
            <a:r>
              <a:rPr lang="en-GB" sz="1400">
                <a:latin typeface="Helvetica Neue"/>
                <a:ea typeface="Helvetica Neue"/>
                <a:cs typeface="Helvetica Neue"/>
                <a:sym typeface="Helvetica Neue"/>
              </a:rPr>
              <a:t>)</a:t>
            </a:r>
            <a:endParaRPr sz="1400">
              <a:latin typeface="Helvetica Neue"/>
              <a:ea typeface="Helvetica Neue"/>
              <a:cs typeface="Helvetica Neue"/>
              <a:sym typeface="Helvetica Neue"/>
            </a:endParaRPr>
          </a:p>
        </p:txBody>
      </p:sp>
      <p:graphicFrame>
        <p:nvGraphicFramePr>
          <p:cNvPr id="325" name="Google Shape;325;p18"/>
          <p:cNvGraphicFramePr/>
          <p:nvPr/>
        </p:nvGraphicFramePr>
        <p:xfrm>
          <a:off x="210725" y="1851300"/>
          <a:ext cx="3000000" cy="3000000"/>
        </p:xfrm>
        <a:graphic>
          <a:graphicData uri="http://schemas.openxmlformats.org/drawingml/2006/table">
            <a:tbl>
              <a:tblPr>
                <a:noFill/>
                <a:tableStyleId>{516FBDBA-5A83-474B-9BF6-E84E5EEC9763}</a:tableStyleId>
              </a:tblPr>
              <a:tblGrid>
                <a:gridCol w="1270500"/>
                <a:gridCol w="1589025"/>
                <a:gridCol w="1269550"/>
                <a:gridCol w="1885775"/>
                <a:gridCol w="1533425"/>
                <a:gridCol w="1160500"/>
              </a:tblGrid>
              <a:tr h="368150">
                <a:tc>
                  <a:txBody>
                    <a:bodyPr/>
                    <a:lstStyle/>
                    <a:p>
                      <a:pPr indent="0" lvl="0" marL="0" rtl="0" algn="l">
                        <a:spcBef>
                          <a:spcPts val="0"/>
                        </a:spcBef>
                        <a:spcAft>
                          <a:spcPts val="0"/>
                        </a:spcAft>
                        <a:buNone/>
                      </a:pPr>
                      <a:r>
                        <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GB" sz="1200">
                          <a:solidFill>
                            <a:schemeClr val="lt1"/>
                          </a:solidFill>
                        </a:rPr>
                        <a:t>Hidden layers (HL)</a:t>
                      </a:r>
                      <a:endParaRPr b="1" sz="1200">
                        <a:solidFill>
                          <a:schemeClr val="lt1"/>
                        </a:solidFill>
                      </a:endParaRPr>
                    </a:p>
                  </a:txBody>
                  <a:tcPr marT="91425" marB="91425" marR="91425" marL="91425">
                    <a:solidFill>
                      <a:srgbClr val="0C343D"/>
                    </a:solidFill>
                  </a:tcPr>
                </a:tc>
                <a:tc>
                  <a:txBody>
                    <a:bodyPr/>
                    <a:lstStyle/>
                    <a:p>
                      <a:pPr indent="0" lvl="0" marL="0" rtl="0" algn="l">
                        <a:spcBef>
                          <a:spcPts val="0"/>
                        </a:spcBef>
                        <a:spcAft>
                          <a:spcPts val="0"/>
                        </a:spcAft>
                        <a:buNone/>
                      </a:pPr>
                      <a:r>
                        <a:rPr b="1" lang="en-GB" sz="1200">
                          <a:solidFill>
                            <a:schemeClr val="lt1"/>
                          </a:solidFill>
                        </a:rPr>
                        <a:t>Units</a:t>
                      </a:r>
                      <a:endParaRPr b="1" sz="1200">
                        <a:solidFill>
                          <a:schemeClr val="lt1"/>
                        </a:solidFill>
                      </a:endParaRPr>
                    </a:p>
                  </a:txBody>
                  <a:tcPr marT="91425" marB="91425" marR="91425" marL="91425">
                    <a:solidFill>
                      <a:srgbClr val="0C343D"/>
                    </a:solidFill>
                  </a:tcPr>
                </a:tc>
                <a:tc>
                  <a:txBody>
                    <a:bodyPr/>
                    <a:lstStyle/>
                    <a:p>
                      <a:pPr indent="0" lvl="0" marL="0" rtl="0" algn="l">
                        <a:spcBef>
                          <a:spcPts val="0"/>
                        </a:spcBef>
                        <a:spcAft>
                          <a:spcPts val="0"/>
                        </a:spcAft>
                        <a:buNone/>
                      </a:pPr>
                      <a:r>
                        <a:rPr b="1" lang="en-GB" sz="1200">
                          <a:solidFill>
                            <a:schemeClr val="lt1"/>
                          </a:solidFill>
                        </a:rPr>
                        <a:t>Activation</a:t>
                      </a:r>
                      <a:endParaRPr b="1" sz="1200">
                        <a:solidFill>
                          <a:schemeClr val="lt1"/>
                        </a:solidFill>
                      </a:endParaRPr>
                    </a:p>
                  </a:txBody>
                  <a:tcPr marT="91425" marB="91425" marR="91425" marL="91425">
                    <a:solidFill>
                      <a:srgbClr val="0C343D"/>
                    </a:solidFill>
                  </a:tcPr>
                </a:tc>
                <a:tc>
                  <a:txBody>
                    <a:bodyPr/>
                    <a:lstStyle/>
                    <a:p>
                      <a:pPr indent="0" lvl="0" marL="0" rtl="0" algn="l">
                        <a:spcBef>
                          <a:spcPts val="0"/>
                        </a:spcBef>
                        <a:spcAft>
                          <a:spcPts val="0"/>
                        </a:spcAft>
                        <a:buNone/>
                      </a:pPr>
                      <a:r>
                        <a:rPr b="1" lang="en-GB" sz="1200">
                          <a:solidFill>
                            <a:schemeClr val="lt1"/>
                          </a:solidFill>
                        </a:rPr>
                        <a:t>Epochs</a:t>
                      </a:r>
                      <a:endParaRPr b="1" sz="1200">
                        <a:solidFill>
                          <a:schemeClr val="lt1"/>
                        </a:solidFill>
                      </a:endParaRPr>
                    </a:p>
                  </a:txBody>
                  <a:tcPr marT="91425" marB="91425" marR="91425" marL="91425">
                    <a:solidFill>
                      <a:srgbClr val="0C343D"/>
                    </a:solidFill>
                  </a:tcPr>
                </a:tc>
                <a:tc>
                  <a:txBody>
                    <a:bodyPr/>
                    <a:lstStyle/>
                    <a:p>
                      <a:pPr indent="0" lvl="0" marL="0" rtl="0" algn="l">
                        <a:spcBef>
                          <a:spcPts val="0"/>
                        </a:spcBef>
                        <a:spcAft>
                          <a:spcPts val="0"/>
                        </a:spcAft>
                        <a:buNone/>
                      </a:pPr>
                      <a:r>
                        <a:rPr b="1" lang="en-GB" sz="1200">
                          <a:solidFill>
                            <a:schemeClr val="lt1"/>
                          </a:solidFill>
                        </a:rPr>
                        <a:t>Accuracy</a:t>
                      </a:r>
                      <a:endParaRPr b="1" sz="1200">
                        <a:solidFill>
                          <a:schemeClr val="lt1"/>
                        </a:solidFill>
                      </a:endParaRPr>
                    </a:p>
                  </a:txBody>
                  <a:tcPr marT="91425" marB="91425" marR="91425" marL="91425">
                    <a:solidFill>
                      <a:srgbClr val="0C343D"/>
                    </a:solidFill>
                  </a:tcPr>
                </a:tc>
              </a:tr>
              <a:tr h="552225">
                <a:tc>
                  <a:txBody>
                    <a:bodyPr/>
                    <a:lstStyle/>
                    <a:p>
                      <a:pPr indent="0" lvl="0" marL="0" rtl="0" algn="l">
                        <a:spcBef>
                          <a:spcPts val="0"/>
                        </a:spcBef>
                        <a:spcAft>
                          <a:spcPts val="0"/>
                        </a:spcAft>
                        <a:buNone/>
                      </a:pPr>
                      <a:r>
                        <a:rPr lang="en-GB" sz="1200">
                          <a:solidFill>
                            <a:schemeClr val="lt1"/>
                          </a:solidFill>
                        </a:rPr>
                        <a:t>NN1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rPr>
                        <a:t>0</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rPr>
                        <a:t>Input: 20</a:t>
                      </a:r>
                      <a:endParaRPr sz="1200">
                        <a:solidFill>
                          <a:schemeClr val="lt1"/>
                        </a:solidFill>
                      </a:endParaRPr>
                    </a:p>
                    <a:p>
                      <a:pPr indent="0" lvl="0" marL="0" rtl="0" algn="l">
                        <a:spcBef>
                          <a:spcPts val="0"/>
                        </a:spcBef>
                        <a:spcAft>
                          <a:spcPts val="0"/>
                        </a:spcAft>
                        <a:buNone/>
                      </a:pPr>
                      <a:r>
                        <a:rPr lang="en-GB" sz="1200">
                          <a:solidFill>
                            <a:schemeClr val="lt1"/>
                          </a:solidFill>
                        </a:rPr>
                        <a:t>Output: 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rPr>
                        <a:t>Input: ReLu</a:t>
                      </a:r>
                      <a:endParaRPr sz="1200">
                        <a:solidFill>
                          <a:schemeClr val="lt1"/>
                        </a:solidFill>
                      </a:endParaRPr>
                    </a:p>
                    <a:p>
                      <a:pPr indent="0" lvl="0" marL="0" rtl="0" algn="l">
                        <a:spcBef>
                          <a:spcPts val="0"/>
                        </a:spcBef>
                        <a:spcAft>
                          <a:spcPts val="0"/>
                        </a:spcAft>
                        <a:buNone/>
                      </a:pPr>
                      <a:r>
                        <a:rPr lang="en-GB" sz="1200">
                          <a:solidFill>
                            <a:schemeClr val="lt1"/>
                          </a:solidFill>
                        </a:rPr>
                        <a:t>Output: Sigmoid</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rPr>
                        <a:t>50</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rPr>
                        <a:t>0.8678</a:t>
                      </a:r>
                      <a:endParaRPr sz="1200">
                        <a:solidFill>
                          <a:schemeClr val="lt1"/>
                        </a:solidFill>
                      </a:endParaRPr>
                    </a:p>
                  </a:txBody>
                  <a:tcPr marT="91425" marB="91425" marR="91425" marL="91425"/>
                </a:tc>
              </a:tr>
              <a:tr h="736300">
                <a:tc>
                  <a:txBody>
                    <a:bodyPr/>
                    <a:lstStyle/>
                    <a:p>
                      <a:pPr indent="0" lvl="0" marL="0" rtl="0" algn="l">
                        <a:spcBef>
                          <a:spcPts val="0"/>
                        </a:spcBef>
                        <a:spcAft>
                          <a:spcPts val="0"/>
                        </a:spcAft>
                        <a:buNone/>
                      </a:pPr>
                      <a:r>
                        <a:rPr lang="en-GB" sz="1200">
                          <a:solidFill>
                            <a:schemeClr val="lt1"/>
                          </a:solidFill>
                        </a:rPr>
                        <a:t>NN2</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rPr>
                        <a:t>0</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rPr>
                        <a:t>Input: 20</a:t>
                      </a:r>
                      <a:endParaRPr sz="1200">
                        <a:solidFill>
                          <a:schemeClr val="lt1"/>
                        </a:solidFill>
                      </a:endParaRPr>
                    </a:p>
                    <a:p>
                      <a:pPr indent="0" lvl="0" marL="0" rtl="0" algn="l">
                        <a:spcBef>
                          <a:spcPts val="0"/>
                        </a:spcBef>
                        <a:spcAft>
                          <a:spcPts val="0"/>
                        </a:spcAft>
                        <a:buNone/>
                      </a:pPr>
                      <a:r>
                        <a:rPr lang="en-GB" sz="1200">
                          <a:solidFill>
                            <a:schemeClr val="lt1"/>
                          </a:solidFill>
                        </a:rPr>
                        <a:t>Output: 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highlight>
                            <a:schemeClr val="accent1"/>
                          </a:highlight>
                        </a:rPr>
                        <a:t>Input: Tanh</a:t>
                      </a:r>
                      <a:endParaRPr sz="1200">
                        <a:solidFill>
                          <a:schemeClr val="lt1"/>
                        </a:solidFill>
                        <a:highlight>
                          <a:schemeClr val="accent1"/>
                        </a:highlight>
                      </a:endParaRPr>
                    </a:p>
                    <a:p>
                      <a:pPr indent="0" lvl="0" marL="0" rtl="0" algn="l">
                        <a:spcBef>
                          <a:spcPts val="0"/>
                        </a:spcBef>
                        <a:spcAft>
                          <a:spcPts val="0"/>
                        </a:spcAft>
                        <a:buNone/>
                      </a:pPr>
                      <a:r>
                        <a:rPr lang="en-GB" sz="1200">
                          <a:solidFill>
                            <a:schemeClr val="lt1"/>
                          </a:solidFill>
                        </a:rPr>
                        <a:t>Output: Sigmoid</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rPr>
                        <a:t>50</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rPr>
                        <a:t>0.8678</a:t>
                      </a:r>
                      <a:endParaRPr sz="1200">
                        <a:solidFill>
                          <a:schemeClr val="lt1"/>
                        </a:solidFill>
                      </a:endParaRPr>
                    </a:p>
                  </a:txBody>
                  <a:tcPr marT="91425" marB="91425" marR="91425" marL="91425"/>
                </a:tc>
              </a:tr>
              <a:tr h="736300">
                <a:tc>
                  <a:txBody>
                    <a:bodyPr/>
                    <a:lstStyle/>
                    <a:p>
                      <a:pPr indent="0" lvl="0" marL="0" rtl="0" algn="l">
                        <a:spcBef>
                          <a:spcPts val="0"/>
                        </a:spcBef>
                        <a:spcAft>
                          <a:spcPts val="0"/>
                        </a:spcAft>
                        <a:buNone/>
                      </a:pPr>
                      <a:r>
                        <a:rPr lang="en-GB" sz="1200">
                          <a:solidFill>
                            <a:schemeClr val="lt1"/>
                          </a:solidFill>
                        </a:rPr>
                        <a:t>NN3</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highlight>
                            <a:schemeClr val="accent1"/>
                          </a:highlight>
                        </a:rPr>
                        <a:t>1</a:t>
                      </a:r>
                      <a:endParaRPr sz="1200">
                        <a:solidFill>
                          <a:schemeClr val="lt1"/>
                        </a:solidFill>
                        <a:highlight>
                          <a:schemeClr val="accent1"/>
                        </a:highlight>
                      </a:endParaRPr>
                    </a:p>
                  </a:txBody>
                  <a:tcPr marT="91425" marB="91425" marR="91425" marL="91425"/>
                </a:tc>
                <a:tc>
                  <a:txBody>
                    <a:bodyPr/>
                    <a:lstStyle/>
                    <a:p>
                      <a:pPr indent="0" lvl="0" marL="0" rtl="0" algn="l">
                        <a:spcBef>
                          <a:spcPts val="0"/>
                        </a:spcBef>
                        <a:spcAft>
                          <a:spcPts val="0"/>
                        </a:spcAft>
                        <a:buNone/>
                      </a:pPr>
                      <a:r>
                        <a:rPr lang="en-GB" sz="1200">
                          <a:solidFill>
                            <a:schemeClr val="lt1"/>
                          </a:solidFill>
                          <a:highlight>
                            <a:schemeClr val="accent1"/>
                          </a:highlight>
                        </a:rPr>
                        <a:t>Input: 32</a:t>
                      </a:r>
                      <a:endParaRPr sz="1200">
                        <a:solidFill>
                          <a:schemeClr val="lt1"/>
                        </a:solidFill>
                        <a:highlight>
                          <a:schemeClr val="accent1"/>
                        </a:highlight>
                      </a:endParaRPr>
                    </a:p>
                    <a:p>
                      <a:pPr indent="0" lvl="0" marL="0" rtl="0" algn="l">
                        <a:spcBef>
                          <a:spcPts val="0"/>
                        </a:spcBef>
                        <a:spcAft>
                          <a:spcPts val="0"/>
                        </a:spcAft>
                        <a:buNone/>
                      </a:pPr>
                      <a:r>
                        <a:rPr lang="en-GB" sz="1200">
                          <a:solidFill>
                            <a:schemeClr val="lt1"/>
                          </a:solidFill>
                          <a:highlight>
                            <a:schemeClr val="accent1"/>
                          </a:highlight>
                        </a:rPr>
                        <a:t>HL1: 16</a:t>
                      </a:r>
                      <a:endParaRPr sz="1200">
                        <a:solidFill>
                          <a:schemeClr val="lt1"/>
                        </a:solidFill>
                        <a:highlight>
                          <a:schemeClr val="accent1"/>
                        </a:highlight>
                      </a:endParaRPr>
                    </a:p>
                    <a:p>
                      <a:pPr indent="0" lvl="0" marL="0" rtl="0" algn="l">
                        <a:spcBef>
                          <a:spcPts val="0"/>
                        </a:spcBef>
                        <a:spcAft>
                          <a:spcPts val="0"/>
                        </a:spcAft>
                        <a:buNone/>
                      </a:pPr>
                      <a:r>
                        <a:rPr lang="en-GB" sz="1200">
                          <a:solidFill>
                            <a:schemeClr val="lt1"/>
                          </a:solidFill>
                        </a:rPr>
                        <a:t>Output: 1</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rPr>
                        <a:t>Input: ReLu</a:t>
                      </a:r>
                      <a:endParaRPr sz="1200">
                        <a:solidFill>
                          <a:schemeClr val="lt1"/>
                        </a:solidFill>
                      </a:endParaRPr>
                    </a:p>
                    <a:p>
                      <a:pPr indent="0" lvl="0" marL="0" rtl="0" algn="l">
                        <a:spcBef>
                          <a:spcPts val="0"/>
                        </a:spcBef>
                        <a:spcAft>
                          <a:spcPts val="0"/>
                        </a:spcAft>
                        <a:buNone/>
                      </a:pPr>
                      <a:r>
                        <a:rPr lang="en-GB" sz="1200">
                          <a:solidFill>
                            <a:schemeClr val="lt1"/>
                          </a:solidFill>
                          <a:highlight>
                            <a:schemeClr val="accent1"/>
                          </a:highlight>
                        </a:rPr>
                        <a:t>HL1: ReLu</a:t>
                      </a:r>
                      <a:endParaRPr sz="1200">
                        <a:solidFill>
                          <a:schemeClr val="lt1"/>
                        </a:solidFill>
                        <a:highlight>
                          <a:schemeClr val="accent1"/>
                        </a:highlight>
                      </a:endParaRPr>
                    </a:p>
                    <a:p>
                      <a:pPr indent="0" lvl="0" marL="0" rtl="0" algn="l">
                        <a:spcBef>
                          <a:spcPts val="0"/>
                        </a:spcBef>
                        <a:spcAft>
                          <a:spcPts val="0"/>
                        </a:spcAft>
                        <a:buNone/>
                      </a:pPr>
                      <a:r>
                        <a:rPr lang="en-GB" sz="1200">
                          <a:solidFill>
                            <a:schemeClr val="lt1"/>
                          </a:solidFill>
                        </a:rPr>
                        <a:t>Output: Sigmoid</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highlight>
                            <a:schemeClr val="accent1"/>
                          </a:highlight>
                        </a:rPr>
                        <a:t>80</a:t>
                      </a:r>
                      <a:endParaRPr sz="1200">
                        <a:solidFill>
                          <a:schemeClr val="lt1"/>
                        </a:solidFill>
                        <a:highlight>
                          <a:schemeClr val="accent1"/>
                        </a:highlight>
                      </a:endParaRPr>
                    </a:p>
                  </a:txBody>
                  <a:tcPr marT="91425" marB="91425" marR="91425" marL="91425"/>
                </a:tc>
                <a:tc>
                  <a:txBody>
                    <a:bodyPr/>
                    <a:lstStyle/>
                    <a:p>
                      <a:pPr indent="0" lvl="0" marL="0" rtl="0" algn="l">
                        <a:spcBef>
                          <a:spcPts val="0"/>
                        </a:spcBef>
                        <a:spcAft>
                          <a:spcPts val="0"/>
                        </a:spcAft>
                        <a:buNone/>
                      </a:pPr>
                      <a:r>
                        <a:rPr lang="en-GB" sz="1200">
                          <a:solidFill>
                            <a:schemeClr val="lt1"/>
                          </a:solidFill>
                        </a:rPr>
                        <a:t>0.8674</a:t>
                      </a:r>
                      <a:endParaRPr sz="1200">
                        <a:solidFill>
                          <a:schemeClr val="lt1"/>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19"/>
          <p:cNvPicPr preferRelativeResize="0"/>
          <p:nvPr/>
        </p:nvPicPr>
        <p:blipFill>
          <a:blip r:embed="rId3">
            <a:alphaModFix/>
          </a:blip>
          <a:stretch>
            <a:fillRect/>
          </a:stretch>
        </p:blipFill>
        <p:spPr>
          <a:xfrm>
            <a:off x="2236188" y="643500"/>
            <a:ext cx="4671631" cy="4420275"/>
          </a:xfrm>
          <a:prstGeom prst="rect">
            <a:avLst/>
          </a:prstGeom>
          <a:noFill/>
          <a:ln>
            <a:noFill/>
          </a:ln>
        </p:spPr>
      </p:pic>
      <p:sp>
        <p:nvSpPr>
          <p:cNvPr id="331" name="Google Shape;331;p19"/>
          <p:cNvSpPr txBox="1"/>
          <p:nvPr>
            <p:ph type="title"/>
          </p:nvPr>
        </p:nvSpPr>
        <p:spPr>
          <a:xfrm>
            <a:off x="0" y="0"/>
            <a:ext cx="91440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2400"/>
              <a:t>K-Means Cluster Visualisations</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0"/>
          <p:cNvSpPr txBox="1"/>
          <p:nvPr>
            <p:ph type="title"/>
          </p:nvPr>
        </p:nvSpPr>
        <p:spPr>
          <a:xfrm>
            <a:off x="0" y="0"/>
            <a:ext cx="91440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2400"/>
              <a:t>K-Nearest Neighbor</a:t>
            </a:r>
            <a:r>
              <a:rPr lang="en-GB" sz="2400"/>
              <a:t> (K-NN)</a:t>
            </a:r>
            <a:endParaRPr sz="2400"/>
          </a:p>
        </p:txBody>
      </p:sp>
      <p:pic>
        <p:nvPicPr>
          <p:cNvPr id="337" name="Google Shape;337;p20"/>
          <p:cNvPicPr preferRelativeResize="0"/>
          <p:nvPr/>
        </p:nvPicPr>
        <p:blipFill>
          <a:blip r:embed="rId3">
            <a:alphaModFix/>
          </a:blip>
          <a:stretch>
            <a:fillRect/>
          </a:stretch>
        </p:blipFill>
        <p:spPr>
          <a:xfrm>
            <a:off x="255700" y="868013"/>
            <a:ext cx="4264249" cy="3407475"/>
          </a:xfrm>
          <a:prstGeom prst="rect">
            <a:avLst/>
          </a:prstGeom>
          <a:noFill/>
          <a:ln>
            <a:noFill/>
          </a:ln>
        </p:spPr>
      </p:pic>
      <p:sp>
        <p:nvSpPr>
          <p:cNvPr id="338" name="Google Shape;338;p20"/>
          <p:cNvSpPr txBox="1"/>
          <p:nvPr>
            <p:ph idx="1" type="body"/>
          </p:nvPr>
        </p:nvSpPr>
        <p:spPr>
          <a:xfrm>
            <a:off x="4701825" y="1449575"/>
            <a:ext cx="4374900" cy="3020700"/>
          </a:xfrm>
          <a:prstGeom prst="rect">
            <a:avLst/>
          </a:prstGeom>
        </p:spPr>
        <p:txBody>
          <a:bodyPr anchorCtr="0" anchor="t" bIns="91425" lIns="91425" spcFirstLastPara="1" rIns="91425" wrap="square" tIns="91425">
            <a:normAutofit/>
          </a:bodyPr>
          <a:lstStyle/>
          <a:p>
            <a:pPr indent="-342900" lvl="0" marL="457200" rtl="0" algn="l">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Cross Validation done to show model can still handle new situations accurately.</a:t>
            </a:r>
            <a:br>
              <a:rPr lang="en-GB" sz="1800">
                <a:latin typeface="Helvetica Neue"/>
                <a:ea typeface="Helvetica Neue"/>
                <a:cs typeface="Helvetica Neue"/>
                <a:sym typeface="Helvetica Neue"/>
              </a:rPr>
            </a:br>
            <a:endParaRPr sz="1800">
              <a:latin typeface="Helvetica Neue"/>
              <a:ea typeface="Helvetica Neue"/>
              <a:cs typeface="Helvetica Neue"/>
              <a:sym typeface="Helvetica Neue"/>
            </a:endParaRPr>
          </a:p>
          <a:p>
            <a:pPr indent="-342900" lvl="0" marL="457200" rtl="0" algn="l">
              <a:lnSpc>
                <a:spcPct val="90000"/>
              </a:lnSpc>
              <a:spcBef>
                <a:spcPts val="0"/>
              </a:spcBef>
              <a:spcAft>
                <a:spcPts val="0"/>
              </a:spcAft>
              <a:buSzPts val="1800"/>
              <a:buFont typeface="Arial"/>
              <a:buChar char="•"/>
            </a:pPr>
            <a:r>
              <a:rPr lang="en-GB" sz="1800">
                <a:latin typeface="Helvetica Neue"/>
                <a:ea typeface="Helvetica Neue"/>
                <a:cs typeface="Helvetica Neue"/>
                <a:sym typeface="Helvetica Neue"/>
              </a:rPr>
              <a:t>6 neighbours had the highest accuracy</a:t>
            </a:r>
            <a:endParaRPr sz="1800">
              <a:latin typeface="Helvetica Neue"/>
              <a:ea typeface="Helvetica Neue"/>
              <a:cs typeface="Helvetica Neue"/>
              <a:sym typeface="Helvetica Neue"/>
            </a:endParaRPr>
          </a:p>
        </p:txBody>
      </p:sp>
      <p:pic>
        <p:nvPicPr>
          <p:cNvPr id="339" name="Google Shape;339;p20"/>
          <p:cNvPicPr preferRelativeResize="0"/>
          <p:nvPr/>
        </p:nvPicPr>
        <p:blipFill>
          <a:blip r:embed="rId4">
            <a:alphaModFix/>
          </a:blip>
          <a:stretch>
            <a:fillRect/>
          </a:stretch>
        </p:blipFill>
        <p:spPr>
          <a:xfrm>
            <a:off x="4701825" y="868025"/>
            <a:ext cx="4374750" cy="400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1"/>
          <p:cNvSpPr txBox="1"/>
          <p:nvPr>
            <p:ph type="title"/>
          </p:nvPr>
        </p:nvSpPr>
        <p:spPr>
          <a:xfrm>
            <a:off x="0" y="0"/>
            <a:ext cx="9144000" cy="6435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sz="2400"/>
              <a:t>MODEL COMPARISON</a:t>
            </a:r>
            <a:endParaRPr sz="2400"/>
          </a:p>
        </p:txBody>
      </p:sp>
      <p:sp>
        <p:nvSpPr>
          <p:cNvPr id="345" name="Google Shape;345;p21"/>
          <p:cNvSpPr txBox="1"/>
          <p:nvPr>
            <p:ph idx="1" type="body"/>
          </p:nvPr>
        </p:nvSpPr>
        <p:spPr>
          <a:xfrm>
            <a:off x="131325" y="967175"/>
            <a:ext cx="4250100" cy="3399000"/>
          </a:xfrm>
          <a:prstGeom prst="rect">
            <a:avLst/>
          </a:prstGeom>
        </p:spPr>
        <p:txBody>
          <a:bodyPr anchorCtr="0" anchor="t" bIns="91425" lIns="91425" spcFirstLastPara="1" rIns="91425" wrap="square" tIns="91425">
            <a:normAutofit/>
          </a:bodyPr>
          <a:lstStyle/>
          <a:p>
            <a:pPr indent="-342900" lvl="0" marL="457200" rtl="0" algn="l">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All models returned similar accuracy scores</a:t>
            </a:r>
            <a:br>
              <a:rPr lang="en-GB" sz="1800">
                <a:latin typeface="Helvetica Neue"/>
                <a:ea typeface="Helvetica Neue"/>
                <a:cs typeface="Helvetica Neue"/>
                <a:sym typeface="Helvetica Neue"/>
              </a:rPr>
            </a:br>
            <a:endParaRPr sz="1800">
              <a:latin typeface="Helvetica Neue"/>
              <a:ea typeface="Helvetica Neue"/>
              <a:cs typeface="Helvetica Neue"/>
              <a:sym typeface="Helvetica Neue"/>
            </a:endParaRPr>
          </a:p>
          <a:p>
            <a:pPr indent="-342900" lvl="0" marL="457200" rtl="0" algn="l">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The ‘simple’ neural network performed the best, regardless of input activation method</a:t>
            </a:r>
            <a:endParaRPr sz="1800">
              <a:latin typeface="Helvetica Neue"/>
              <a:ea typeface="Helvetica Neue"/>
              <a:cs typeface="Helvetica Neue"/>
              <a:sym typeface="Helvetica Neue"/>
            </a:endParaRPr>
          </a:p>
        </p:txBody>
      </p:sp>
      <p:pic>
        <p:nvPicPr>
          <p:cNvPr id="346" name="Google Shape;346;p21"/>
          <p:cNvPicPr preferRelativeResize="0"/>
          <p:nvPr/>
        </p:nvPicPr>
        <p:blipFill>
          <a:blip r:embed="rId3">
            <a:alphaModFix/>
          </a:blip>
          <a:stretch>
            <a:fillRect/>
          </a:stretch>
        </p:blipFill>
        <p:spPr>
          <a:xfrm>
            <a:off x="4605725" y="748025"/>
            <a:ext cx="3934201" cy="39987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